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26465"/>
            <a:ext cx="8255000" cy="1397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0460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1913" y="1969084"/>
            <a:ext cx="7580172" cy="2563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795016" y="2572511"/>
            <a:ext cx="6170676" cy="13868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666485" y="4792137"/>
            <a:ext cx="3211830" cy="492443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20"/>
              </a:spcBef>
            </a:pPr>
            <a:r>
              <a:rPr lang="en-US" sz="2600" b="0" dirty="0" err="1" smtClean="0">
                <a:solidFill>
                  <a:srgbClr val="FFFFFF"/>
                </a:solidFill>
                <a:latin typeface="Constantia"/>
                <a:cs typeface="Constantia"/>
              </a:rPr>
              <a:t>Anurag</a:t>
            </a:r>
            <a:r>
              <a:rPr lang="en-US" sz="2600" b="0" smtClean="0">
                <a:solidFill>
                  <a:srgbClr val="FFFFFF"/>
                </a:solidFill>
                <a:latin typeface="Constantia"/>
                <a:cs typeface="Constantia"/>
              </a:rPr>
              <a:t> Vijay</a:t>
            </a:r>
            <a:endParaRPr sz="2600">
              <a:latin typeface="Constantia"/>
              <a:cs typeface="Constant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79119" y="1078991"/>
            <a:ext cx="1969135" cy="2162810"/>
            <a:chOff x="579119" y="1078991"/>
            <a:chExt cx="1969135" cy="2162810"/>
          </a:xfrm>
        </p:grpSpPr>
        <p:sp>
          <p:nvSpPr>
            <p:cNvPr id="11" name="object 11"/>
            <p:cNvSpPr/>
            <p:nvPr/>
          </p:nvSpPr>
          <p:spPr>
            <a:xfrm>
              <a:off x="579119" y="1078991"/>
              <a:ext cx="1969008" cy="2162555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3127" y="1142999"/>
              <a:ext cx="1786127" cy="197967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4077" y="1123949"/>
              <a:ext cx="1824355" cy="2018030"/>
            </a:xfrm>
            <a:custGeom>
              <a:avLst/>
              <a:gdLst/>
              <a:ahLst/>
              <a:cxnLst/>
              <a:rect l="l" t="t" r="r" b="b"/>
              <a:pathLst>
                <a:path w="1824355" h="2018030">
                  <a:moveTo>
                    <a:pt x="0" y="2017776"/>
                  </a:moveTo>
                  <a:lnTo>
                    <a:pt x="1824227" y="2017776"/>
                  </a:lnTo>
                  <a:lnTo>
                    <a:pt x="1824227" y="0"/>
                  </a:lnTo>
                  <a:lnTo>
                    <a:pt x="0" y="0"/>
                  </a:lnTo>
                  <a:lnTo>
                    <a:pt x="0" y="201777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Equivalent version </a:t>
            </a:r>
            <a:r>
              <a:rPr dirty="0"/>
              <a:t>of </a:t>
            </a:r>
            <a:r>
              <a:rPr spc="-35" dirty="0"/>
              <a:t>Euclid’s </a:t>
            </a:r>
            <a:r>
              <a:rPr dirty="0"/>
              <a:t>fifth  </a:t>
            </a:r>
            <a:r>
              <a:rPr spc="-20" dirty="0"/>
              <a:t>postulate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1913" y="1969084"/>
            <a:ext cx="756285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858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latin typeface="Calibri"/>
                <a:cs typeface="Calibri"/>
              </a:rPr>
              <a:t>There are </a:t>
            </a:r>
            <a:r>
              <a:rPr sz="2600" b="1" spc="-15" dirty="0">
                <a:latin typeface="Calibri"/>
                <a:cs typeface="Calibri"/>
              </a:rPr>
              <a:t>several </a:t>
            </a:r>
            <a:r>
              <a:rPr sz="2600" b="1" spc="-10" dirty="0">
                <a:latin typeface="Calibri"/>
                <a:cs typeface="Calibri"/>
              </a:rPr>
              <a:t>equivalent versions </a:t>
            </a:r>
            <a:r>
              <a:rPr sz="2600" dirty="0">
                <a:latin typeface="Calibri"/>
                <a:cs typeface="Calibri"/>
              </a:rPr>
              <a:t>of </a:t>
            </a:r>
            <a:r>
              <a:rPr sz="2600" spc="-5" dirty="0">
                <a:latin typeface="Calibri"/>
                <a:cs typeface="Calibri"/>
              </a:rPr>
              <a:t>fifth </a:t>
            </a:r>
            <a:r>
              <a:rPr sz="2600" spc="-10" dirty="0">
                <a:latin typeface="Calibri"/>
                <a:cs typeface="Calibri"/>
              </a:rPr>
              <a:t>postulate;  </a:t>
            </a:r>
            <a:r>
              <a:rPr sz="2600" spc="-5" dirty="0">
                <a:latin typeface="Calibri"/>
                <a:cs typeface="Calibri"/>
              </a:rPr>
              <a:t>one of </a:t>
            </a:r>
            <a:r>
              <a:rPr sz="2600" dirty="0">
                <a:latin typeface="Calibri"/>
                <a:cs typeface="Calibri"/>
              </a:rPr>
              <a:t>them is </a:t>
            </a:r>
            <a:r>
              <a:rPr sz="2600" spc="-15" dirty="0">
                <a:latin typeface="Calibri"/>
                <a:cs typeface="Calibri"/>
              </a:rPr>
              <a:t>‘</a:t>
            </a:r>
            <a:r>
              <a:rPr sz="2600" b="1" spc="-15" dirty="0">
                <a:latin typeface="Calibri"/>
                <a:cs typeface="Calibri"/>
              </a:rPr>
              <a:t>Playfair’s </a:t>
            </a:r>
            <a:r>
              <a:rPr sz="2600" b="1" spc="-5" dirty="0">
                <a:latin typeface="Calibri"/>
                <a:cs typeface="Calibri"/>
              </a:rPr>
              <a:t>axiom</a:t>
            </a:r>
            <a:r>
              <a:rPr sz="2600" spc="-5" dirty="0">
                <a:latin typeface="Calibri"/>
                <a:cs typeface="Calibri"/>
              </a:rPr>
              <a:t>’(a </a:t>
            </a:r>
            <a:r>
              <a:rPr sz="2600" spc="-10" dirty="0">
                <a:latin typeface="Calibri"/>
                <a:cs typeface="Calibri"/>
              </a:rPr>
              <a:t>Scottish  </a:t>
            </a:r>
            <a:r>
              <a:rPr sz="2600" spc="-5" dirty="0">
                <a:latin typeface="Calibri"/>
                <a:cs typeface="Calibri"/>
              </a:rPr>
              <a:t>mathematician </a:t>
            </a:r>
            <a:r>
              <a:rPr sz="2600" dirty="0">
                <a:latin typeface="Calibri"/>
                <a:cs typeface="Calibri"/>
              </a:rPr>
              <a:t>in 1729) as </a:t>
            </a:r>
            <a:r>
              <a:rPr sz="2600" spc="-20" dirty="0">
                <a:latin typeface="Calibri"/>
                <a:cs typeface="Calibri"/>
              </a:rPr>
              <a:t>stated</a:t>
            </a:r>
            <a:r>
              <a:rPr sz="2600" spc="-9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below: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5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600" spc="-15" dirty="0">
                <a:latin typeface="Calibri"/>
                <a:cs typeface="Calibri"/>
              </a:rPr>
              <a:t>For </a:t>
            </a:r>
            <a:r>
              <a:rPr sz="2600" spc="-10" dirty="0">
                <a:latin typeface="Calibri"/>
                <a:cs typeface="Calibri"/>
              </a:rPr>
              <a:t>every </a:t>
            </a:r>
            <a:r>
              <a:rPr sz="2600" dirty="0">
                <a:latin typeface="Calibri"/>
                <a:cs typeface="Calibri"/>
              </a:rPr>
              <a:t>line </a:t>
            </a:r>
            <a:r>
              <a:rPr sz="2600" i="1" dirty="0">
                <a:latin typeface="Calibri"/>
                <a:cs typeface="Calibri"/>
              </a:rPr>
              <a:t>l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25" dirty="0">
                <a:latin typeface="Calibri"/>
                <a:cs typeface="Calibri"/>
              </a:rPr>
              <a:t>for </a:t>
            </a:r>
            <a:r>
              <a:rPr sz="2600" spc="-10" dirty="0">
                <a:latin typeface="Calibri"/>
                <a:cs typeface="Calibri"/>
              </a:rPr>
              <a:t>every point </a:t>
            </a:r>
            <a:r>
              <a:rPr sz="2600" i="1" dirty="0">
                <a:latin typeface="Calibri"/>
                <a:cs typeface="Calibri"/>
              </a:rPr>
              <a:t>p </a:t>
            </a:r>
            <a:r>
              <a:rPr sz="2600" spc="-5" dirty="0">
                <a:latin typeface="Calibri"/>
                <a:cs typeface="Calibri"/>
              </a:rPr>
              <a:t>not </a:t>
            </a:r>
            <a:r>
              <a:rPr sz="2600" dirty="0">
                <a:latin typeface="Calibri"/>
                <a:cs typeface="Calibri"/>
              </a:rPr>
              <a:t>lying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i="1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, </a:t>
            </a:r>
            <a:r>
              <a:rPr sz="2600" spc="-5" dirty="0">
                <a:latin typeface="Calibri"/>
                <a:cs typeface="Calibri"/>
              </a:rPr>
              <a:t>there  </a:t>
            </a:r>
            <a:r>
              <a:rPr sz="2600" spc="-15" dirty="0">
                <a:latin typeface="Calibri"/>
                <a:cs typeface="Calibri"/>
              </a:rPr>
              <a:t>exists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b="1" spc="-5" dirty="0">
                <a:latin typeface="Calibri"/>
                <a:cs typeface="Calibri"/>
              </a:rPr>
              <a:t>unique </a:t>
            </a:r>
            <a:r>
              <a:rPr sz="2600" dirty="0">
                <a:latin typeface="Calibri"/>
                <a:cs typeface="Calibri"/>
              </a:rPr>
              <a:t>line </a:t>
            </a:r>
            <a:r>
              <a:rPr sz="2600" i="1" dirty="0">
                <a:latin typeface="Calibri"/>
                <a:cs typeface="Calibri"/>
              </a:rPr>
              <a:t>m </a:t>
            </a:r>
            <a:r>
              <a:rPr sz="2600" spc="-5" dirty="0">
                <a:latin typeface="Calibri"/>
                <a:cs typeface="Calibri"/>
              </a:rPr>
              <a:t>passing through </a:t>
            </a:r>
            <a:r>
              <a:rPr sz="2600" i="1" dirty="0">
                <a:latin typeface="Calibri"/>
                <a:cs typeface="Calibri"/>
              </a:rPr>
              <a:t>p </a:t>
            </a:r>
            <a:r>
              <a:rPr sz="2600" dirty="0">
                <a:latin typeface="Calibri"/>
                <a:cs typeface="Calibri"/>
              </a:rPr>
              <a:t>&amp; </a:t>
            </a:r>
            <a:r>
              <a:rPr sz="2600" spc="-10" dirty="0">
                <a:latin typeface="Calibri"/>
                <a:cs typeface="Calibri"/>
              </a:rPr>
              <a:t>parallel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l</a:t>
            </a:r>
            <a:r>
              <a:rPr sz="2600" dirty="0">
                <a:latin typeface="Calibri"/>
                <a:cs typeface="Calibri"/>
              </a:rPr>
              <a:t>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30427" y="122301"/>
            <a:ext cx="260858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8916" y="934338"/>
            <a:ext cx="8051800" cy="523176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86385" marR="276860" indent="-274320">
              <a:lnSpc>
                <a:spcPct val="80000"/>
              </a:lnSpc>
              <a:spcBef>
                <a:spcPts val="76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latin typeface="Calibri"/>
                <a:cs typeface="Calibri"/>
              </a:rPr>
              <a:t>Euclid did not </a:t>
            </a:r>
            <a:r>
              <a:rPr sz="2800" spc="-20" dirty="0">
                <a:latin typeface="Calibri"/>
                <a:cs typeface="Calibri"/>
              </a:rPr>
              <a:t>require </a:t>
            </a:r>
            <a:r>
              <a:rPr sz="2800" spc="-10" dirty="0">
                <a:latin typeface="Calibri"/>
                <a:cs typeface="Calibri"/>
              </a:rPr>
              <a:t>his fifth </a:t>
            </a:r>
            <a:r>
              <a:rPr sz="2800" spc="-15" dirty="0">
                <a:latin typeface="Calibri"/>
                <a:cs typeface="Calibri"/>
              </a:rPr>
              <a:t>postulate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25" dirty="0">
                <a:latin typeface="Calibri"/>
                <a:cs typeface="Calibri"/>
              </a:rPr>
              <a:t>prove </a:t>
            </a:r>
            <a:r>
              <a:rPr sz="2800" spc="-10" dirty="0">
                <a:latin typeface="Calibri"/>
                <a:cs typeface="Calibri"/>
              </a:rPr>
              <a:t>his  </a:t>
            </a:r>
            <a:r>
              <a:rPr sz="2800" spc="-25" dirty="0">
                <a:latin typeface="Calibri"/>
                <a:cs typeface="Calibri"/>
              </a:rPr>
              <a:t>first </a:t>
            </a:r>
            <a:r>
              <a:rPr sz="2800" spc="-5" dirty="0">
                <a:latin typeface="Calibri"/>
                <a:cs typeface="Calibri"/>
              </a:rPr>
              <a:t>28 </a:t>
            </a:r>
            <a:r>
              <a:rPr sz="2800" spc="-10" dirty="0">
                <a:latin typeface="Calibri"/>
                <a:cs typeface="Calibri"/>
              </a:rPr>
              <a:t>theorems but </a:t>
            </a:r>
            <a:r>
              <a:rPr sz="2800" spc="-5" dirty="0">
                <a:latin typeface="Calibri"/>
                <a:cs typeface="Calibri"/>
              </a:rPr>
              <a:t>he </a:t>
            </a:r>
            <a:r>
              <a:rPr sz="2800" spc="-10" dirty="0">
                <a:latin typeface="Calibri"/>
                <a:cs typeface="Calibri"/>
              </a:rPr>
              <a:t>himself including </a:t>
            </a:r>
            <a:r>
              <a:rPr sz="2800" spc="-15" dirty="0">
                <a:latin typeface="Calibri"/>
                <a:cs typeface="Calibri"/>
              </a:rPr>
              <a:t>many  </a:t>
            </a:r>
            <a:r>
              <a:rPr sz="2800" spc="-10" dirty="0">
                <a:latin typeface="Calibri"/>
                <a:cs typeface="Calibri"/>
              </a:rPr>
              <a:t>mathematicians </a:t>
            </a:r>
            <a:r>
              <a:rPr sz="2800" spc="-20" dirty="0">
                <a:latin typeface="Calibri"/>
                <a:cs typeface="Calibri"/>
              </a:rPr>
              <a:t>were convinced </a:t>
            </a:r>
            <a:r>
              <a:rPr sz="2800" spc="-10" dirty="0">
                <a:latin typeface="Calibri"/>
                <a:cs typeface="Calibri"/>
              </a:rPr>
              <a:t>that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0" dirty="0">
                <a:latin typeface="Calibri"/>
                <a:cs typeface="Calibri"/>
              </a:rPr>
              <a:t>fifth  </a:t>
            </a:r>
            <a:r>
              <a:rPr sz="2800" b="1" spc="-15" dirty="0">
                <a:latin typeface="Calibri"/>
                <a:cs typeface="Calibri"/>
              </a:rPr>
              <a:t>postulate </a:t>
            </a:r>
            <a:r>
              <a:rPr sz="2800" b="1" spc="-5" dirty="0">
                <a:latin typeface="Calibri"/>
                <a:cs typeface="Calibri"/>
              </a:rPr>
              <a:t>is actually a </a:t>
            </a:r>
            <a:r>
              <a:rPr sz="2800" b="1" spc="-10" dirty="0">
                <a:latin typeface="Calibri"/>
                <a:cs typeface="Calibri"/>
              </a:rPr>
              <a:t>theorem that can </a:t>
            </a:r>
            <a:r>
              <a:rPr sz="2800" b="1" spc="-5" dirty="0">
                <a:latin typeface="Calibri"/>
                <a:cs typeface="Calibri"/>
              </a:rPr>
              <a:t>be </a:t>
            </a:r>
            <a:r>
              <a:rPr sz="2800" b="1" spc="-20" dirty="0">
                <a:latin typeface="Calibri"/>
                <a:cs typeface="Calibri"/>
              </a:rPr>
              <a:t>proved  </a:t>
            </a:r>
            <a:r>
              <a:rPr sz="2800" b="1" spc="-5" dirty="0">
                <a:latin typeface="Calibri"/>
                <a:cs typeface="Calibri"/>
              </a:rPr>
              <a:t>using </a:t>
            </a:r>
            <a:r>
              <a:rPr sz="2800" b="1" spc="-15" dirty="0">
                <a:latin typeface="Calibri"/>
                <a:cs typeface="Calibri"/>
              </a:rPr>
              <a:t>just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four postulates </a:t>
            </a:r>
            <a:r>
              <a:rPr sz="2800" b="1" spc="-5" dirty="0">
                <a:latin typeface="Calibri"/>
                <a:cs typeface="Calibri"/>
              </a:rPr>
              <a:t>and other</a:t>
            </a:r>
            <a:r>
              <a:rPr sz="2800" b="1" spc="1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axioms</a:t>
            </a:r>
            <a:r>
              <a:rPr sz="2800" spc="-10" dirty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AD0D9"/>
              </a:buClr>
              <a:buFont typeface="Wingdings 2"/>
              <a:buChar char=""/>
            </a:pPr>
            <a:endParaRPr sz="3250">
              <a:latin typeface="Calibri"/>
              <a:cs typeface="Calibri"/>
            </a:endParaRPr>
          </a:p>
          <a:p>
            <a:pPr marL="286385" marR="5080" indent="-274320" algn="just">
              <a:lnSpc>
                <a:spcPts val="2690"/>
              </a:lnSpc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5" dirty="0">
                <a:latin typeface="Calibri"/>
                <a:cs typeface="Calibri"/>
              </a:rPr>
              <a:t>However </a:t>
            </a:r>
            <a:r>
              <a:rPr sz="2800" spc="-5" dirty="0">
                <a:latin typeface="Calibri"/>
                <a:cs typeface="Calibri"/>
              </a:rPr>
              <a:t>all </a:t>
            </a:r>
            <a:r>
              <a:rPr sz="2800" spc="-15" dirty="0">
                <a:latin typeface="Calibri"/>
                <a:cs typeface="Calibri"/>
              </a:rPr>
              <a:t>attempts to </a:t>
            </a:r>
            <a:r>
              <a:rPr sz="2800" spc="-25" dirty="0">
                <a:latin typeface="Calibri"/>
                <a:cs typeface="Calibri"/>
              </a:rPr>
              <a:t>prove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fifth </a:t>
            </a:r>
            <a:r>
              <a:rPr sz="2800" spc="-15" dirty="0">
                <a:latin typeface="Calibri"/>
                <a:cs typeface="Calibri"/>
              </a:rPr>
              <a:t>postulate </a:t>
            </a:r>
            <a:r>
              <a:rPr sz="2800" spc="-5" dirty="0">
                <a:latin typeface="Calibri"/>
                <a:cs typeface="Calibri"/>
              </a:rPr>
              <a:t>as a  </a:t>
            </a:r>
            <a:r>
              <a:rPr sz="2800" spc="-10" dirty="0">
                <a:latin typeface="Calibri"/>
                <a:cs typeface="Calibri"/>
              </a:rPr>
              <a:t>theorem </a:t>
            </a:r>
            <a:r>
              <a:rPr sz="2800" spc="-25" dirty="0">
                <a:latin typeface="Calibri"/>
                <a:cs typeface="Calibri"/>
              </a:rPr>
              <a:t>have </a:t>
            </a:r>
            <a:r>
              <a:rPr sz="2800" spc="-15" dirty="0">
                <a:latin typeface="Calibri"/>
                <a:cs typeface="Calibri"/>
              </a:rPr>
              <a:t>failed </a:t>
            </a:r>
            <a:r>
              <a:rPr sz="2800" spc="-5" dirty="0">
                <a:latin typeface="Calibri"/>
                <a:cs typeface="Calibri"/>
              </a:rPr>
              <a:t>&amp; this led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great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achievement</a:t>
            </a:r>
            <a:endParaRPr sz="2800">
              <a:latin typeface="Calibri"/>
              <a:cs typeface="Calibri"/>
            </a:endParaRPr>
          </a:p>
          <a:p>
            <a:pPr marL="286385" marR="473075" algn="just">
              <a:lnSpc>
                <a:spcPct val="80000"/>
              </a:lnSpc>
              <a:spcBef>
                <a:spcPts val="20"/>
              </a:spcBef>
            </a:pPr>
            <a:r>
              <a:rPr sz="2800" spc="-5" dirty="0">
                <a:latin typeface="Calibri"/>
                <a:cs typeface="Calibri"/>
              </a:rPr>
              <a:t>– the </a:t>
            </a:r>
            <a:r>
              <a:rPr sz="2800" b="1" spc="-15" dirty="0">
                <a:latin typeface="Calibri"/>
                <a:cs typeface="Calibri"/>
              </a:rPr>
              <a:t>creation </a:t>
            </a:r>
            <a:r>
              <a:rPr sz="2800" b="1" spc="-5" dirty="0">
                <a:latin typeface="Calibri"/>
                <a:cs typeface="Calibri"/>
              </a:rPr>
              <a:t>of </a:t>
            </a:r>
            <a:r>
              <a:rPr sz="2800" b="1" spc="-20" dirty="0">
                <a:latin typeface="Calibri"/>
                <a:cs typeface="Calibri"/>
              </a:rPr>
              <a:t>several </a:t>
            </a:r>
            <a:r>
              <a:rPr sz="2800" b="1" spc="-5" dirty="0">
                <a:latin typeface="Calibri"/>
                <a:cs typeface="Calibri"/>
              </a:rPr>
              <a:t>other </a:t>
            </a:r>
            <a:r>
              <a:rPr sz="2800" b="1" spc="-10" dirty="0">
                <a:latin typeface="Calibri"/>
                <a:cs typeface="Calibri"/>
              </a:rPr>
              <a:t>geometries </a:t>
            </a:r>
            <a:r>
              <a:rPr sz="2800" spc="-5" dirty="0">
                <a:latin typeface="Calibri"/>
                <a:cs typeface="Calibri"/>
              </a:rPr>
              <a:t>, </a:t>
            </a:r>
            <a:r>
              <a:rPr sz="2800" spc="-15" dirty="0">
                <a:latin typeface="Calibri"/>
                <a:cs typeface="Calibri"/>
              </a:rPr>
              <a:t>quite  </a:t>
            </a:r>
            <a:r>
              <a:rPr sz="2800" spc="-25" dirty="0">
                <a:latin typeface="Calibri"/>
                <a:cs typeface="Calibri"/>
              </a:rPr>
              <a:t>different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10" dirty="0">
                <a:latin typeface="Calibri"/>
                <a:cs typeface="Calibri"/>
              </a:rPr>
              <a:t>Euclidean geometries called </a:t>
            </a:r>
            <a:r>
              <a:rPr sz="2800" spc="-5" dirty="0">
                <a:latin typeface="Calibri"/>
                <a:cs typeface="Calibri"/>
              </a:rPr>
              <a:t>as </a:t>
            </a:r>
            <a:r>
              <a:rPr sz="2800" b="1" spc="-5" dirty="0">
                <a:latin typeface="Calibri"/>
                <a:cs typeface="Calibri"/>
              </a:rPr>
              <a:t>non-  Euclidean </a:t>
            </a:r>
            <a:r>
              <a:rPr sz="2800" b="1" spc="-10" dirty="0">
                <a:latin typeface="Calibri"/>
                <a:cs typeface="Calibri"/>
              </a:rPr>
              <a:t>geometries.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libri"/>
              <a:cs typeface="Calibri"/>
            </a:endParaRPr>
          </a:p>
          <a:p>
            <a:pPr marL="286385" marR="448309" indent="-274320">
              <a:lnSpc>
                <a:spcPct val="80000"/>
              </a:lnSpc>
              <a:buClr>
                <a:srgbClr val="0AD0D9"/>
              </a:buClr>
              <a:buSzPct val="94642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latin typeface="Calibri"/>
                <a:cs typeface="Calibri"/>
              </a:rPr>
              <a:t>Example, </a:t>
            </a:r>
            <a:r>
              <a:rPr sz="2800" b="1" spc="-5" dirty="0">
                <a:latin typeface="Calibri"/>
                <a:cs typeface="Calibri"/>
              </a:rPr>
              <a:t>Spherical </a:t>
            </a:r>
            <a:r>
              <a:rPr sz="2800" b="1" spc="-10" dirty="0">
                <a:latin typeface="Calibri"/>
                <a:cs typeface="Calibri"/>
              </a:rPr>
              <a:t>geometry</a:t>
            </a:r>
            <a:r>
              <a:rPr sz="2800" spc="-10" dirty="0">
                <a:latin typeface="Calibri"/>
                <a:cs typeface="Calibri"/>
              </a:rPr>
              <a:t>,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geometry </a:t>
            </a:r>
            <a:r>
              <a:rPr sz="2800" spc="-5" dirty="0">
                <a:latin typeface="Calibri"/>
                <a:cs typeface="Calibri"/>
              </a:rPr>
              <a:t>of the  </a:t>
            </a:r>
            <a:r>
              <a:rPr sz="2800" spc="-20" dirty="0">
                <a:latin typeface="Calibri"/>
                <a:cs typeface="Calibri"/>
              </a:rPr>
              <a:t>universe </a:t>
            </a:r>
            <a:r>
              <a:rPr sz="2800" spc="-15" dirty="0">
                <a:latin typeface="Calibri"/>
                <a:cs typeface="Calibri"/>
              </a:rPr>
              <a:t>we live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4061586"/>
            <a:ext cx="4377055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-5" dirty="0"/>
              <a:t>Thank</a:t>
            </a:r>
            <a:r>
              <a:rPr sz="8000" spc="-85" dirty="0"/>
              <a:t> </a:t>
            </a:r>
            <a:r>
              <a:rPr sz="8000" spc="-215" dirty="0"/>
              <a:t>You</a:t>
            </a:r>
            <a:endParaRPr sz="8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4525" y="189737"/>
            <a:ext cx="508127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dirty="0"/>
              <a:t>EUCLID’S</a:t>
            </a:r>
            <a:r>
              <a:rPr sz="4600" spc="-50" dirty="0"/>
              <a:t> </a:t>
            </a:r>
            <a:r>
              <a:rPr sz="4600" spc="-30" dirty="0"/>
              <a:t>GEOMETRY</a:t>
            </a:r>
            <a:endParaRPr sz="4600"/>
          </a:p>
        </p:txBody>
      </p:sp>
      <p:sp>
        <p:nvSpPr>
          <p:cNvPr id="9" name="object 9"/>
          <p:cNvSpPr txBox="1"/>
          <p:nvPr/>
        </p:nvSpPr>
        <p:spPr>
          <a:xfrm>
            <a:off x="578916" y="1069975"/>
            <a:ext cx="7912100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027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Calibri"/>
                <a:cs typeface="Calibri"/>
              </a:rPr>
              <a:t>GEOMETRY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1750060">
              <a:lnSpc>
                <a:spcPct val="100000"/>
              </a:lnSpc>
              <a:tabLst>
                <a:tab pos="3166110" algn="l"/>
              </a:tabLst>
            </a:pPr>
            <a:r>
              <a:rPr sz="2400" spc="-15" dirty="0">
                <a:latin typeface="Calibri"/>
                <a:cs typeface="Calibri"/>
              </a:rPr>
              <a:t>GEO	</a:t>
            </a:r>
            <a:r>
              <a:rPr sz="2400" dirty="0">
                <a:latin typeface="Calibri"/>
                <a:cs typeface="Calibri"/>
              </a:rPr>
              <a:t>METREIN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1750060">
              <a:lnSpc>
                <a:spcPct val="100000"/>
              </a:lnSpc>
              <a:spcBef>
                <a:spcPts val="5"/>
              </a:spcBef>
              <a:tabLst>
                <a:tab pos="3166110" algn="l"/>
              </a:tabLst>
            </a:pPr>
            <a:r>
              <a:rPr sz="2400" spc="-10" dirty="0">
                <a:latin typeface="Calibri"/>
                <a:cs typeface="Calibri"/>
              </a:rPr>
              <a:t>Earth	</a:t>
            </a:r>
            <a:r>
              <a:rPr sz="2400" spc="-114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measure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latin typeface="Calibri"/>
                <a:cs typeface="Calibri"/>
              </a:rPr>
              <a:t>Geometry </a:t>
            </a:r>
            <a:r>
              <a:rPr sz="2400" spc="-10" dirty="0">
                <a:latin typeface="Calibri"/>
                <a:cs typeface="Calibri"/>
              </a:rPr>
              <a:t>originated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5" dirty="0">
                <a:latin typeface="Calibri"/>
                <a:cs typeface="Calibri"/>
              </a:rPr>
              <a:t>Egypt </a:t>
            </a:r>
            <a:r>
              <a:rPr sz="2400" dirty="0">
                <a:latin typeface="Calibri"/>
                <a:cs typeface="Calibri"/>
              </a:rPr>
              <a:t>as an art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Earth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measurement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AD0D9"/>
              </a:buClr>
              <a:buFont typeface="Wingdings 2"/>
              <a:buChar char=""/>
            </a:pPr>
            <a:endParaRPr sz="23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  <a:tab pos="3616960" algn="l"/>
              </a:tabLst>
            </a:pPr>
            <a:r>
              <a:rPr sz="2400" b="1" dirty="0">
                <a:latin typeface="Calibri"/>
                <a:cs typeface="Calibri"/>
              </a:rPr>
              <a:t>Euclid </a:t>
            </a:r>
            <a:r>
              <a:rPr sz="2400" spc="-5" dirty="0">
                <a:latin typeface="Calibri"/>
                <a:cs typeface="Calibri"/>
              </a:rPr>
              <a:t>(325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BCE-265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BCE):	</a:t>
            </a: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Father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Geometry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AD0D9"/>
              </a:buClr>
              <a:buFont typeface="Wingdings 2"/>
              <a:buChar char=""/>
            </a:pPr>
            <a:endParaRPr sz="2800">
              <a:latin typeface="Calibri"/>
              <a:cs typeface="Calibri"/>
            </a:endParaRPr>
          </a:p>
          <a:p>
            <a:pPr marL="286385" marR="64135" indent="-274320">
              <a:lnSpc>
                <a:spcPts val="2300"/>
              </a:lnSpc>
              <a:buClr>
                <a:srgbClr val="0AD0D9"/>
              </a:buClr>
              <a:buSzPct val="93750"/>
              <a:buFont typeface="Wingdings 2"/>
              <a:buChar char=""/>
              <a:tabLst>
                <a:tab pos="2870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first </a:t>
            </a:r>
            <a:r>
              <a:rPr sz="2400" b="1" spc="-5" dirty="0">
                <a:latin typeface="Calibri"/>
                <a:cs typeface="Calibri"/>
              </a:rPr>
              <a:t>Egyptian </a:t>
            </a:r>
            <a:r>
              <a:rPr sz="2400" b="1" spc="-10" dirty="0">
                <a:latin typeface="Calibri"/>
                <a:cs typeface="Calibri"/>
              </a:rPr>
              <a:t>mathematician </a:t>
            </a:r>
            <a:r>
              <a:rPr sz="2400" dirty="0">
                <a:latin typeface="Calibri"/>
                <a:cs typeface="Calibri"/>
              </a:rPr>
              <a:t>who </a:t>
            </a:r>
            <a:r>
              <a:rPr sz="2400" spc="-10" dirty="0">
                <a:latin typeface="Calibri"/>
                <a:cs typeface="Calibri"/>
              </a:rPr>
              <a:t>initiated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new </a:t>
            </a:r>
            <a:r>
              <a:rPr sz="2400" spc="-30" dirty="0">
                <a:latin typeface="Calibri"/>
                <a:cs typeface="Calibri"/>
              </a:rPr>
              <a:t>way </a:t>
            </a:r>
            <a:r>
              <a:rPr sz="2400" spc="-5" dirty="0">
                <a:latin typeface="Calibri"/>
                <a:cs typeface="Calibri"/>
              </a:rPr>
              <a:t>of  </a:t>
            </a:r>
            <a:r>
              <a:rPr sz="2400" dirty="0">
                <a:latin typeface="Calibri"/>
                <a:cs typeface="Calibri"/>
              </a:rPr>
              <a:t>thinking the </a:t>
            </a:r>
            <a:r>
              <a:rPr sz="2400" spc="-5" dirty="0">
                <a:latin typeface="Calibri"/>
                <a:cs typeface="Calibri"/>
              </a:rPr>
              <a:t>study 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geometry.</a:t>
            </a:r>
            <a:endParaRPr sz="2400">
              <a:latin typeface="Calibri"/>
              <a:cs typeface="Calibri"/>
            </a:endParaRPr>
          </a:p>
          <a:p>
            <a:pPr marL="286385" marR="217804">
              <a:lnSpc>
                <a:spcPts val="2300"/>
              </a:lnSpc>
              <a:spcBef>
                <a:spcPts val="10"/>
              </a:spcBef>
            </a:pPr>
            <a:r>
              <a:rPr sz="2400" spc="-10" dirty="0">
                <a:latin typeface="Calibri"/>
                <a:cs typeface="Calibri"/>
              </a:rPr>
              <a:t>Introduced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method of </a:t>
            </a:r>
            <a:r>
              <a:rPr sz="2400" spc="-10" dirty="0">
                <a:latin typeface="Calibri"/>
                <a:cs typeface="Calibri"/>
              </a:rPr>
              <a:t>proving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geometrical </a:t>
            </a:r>
            <a:r>
              <a:rPr sz="2400" spc="-10" dirty="0">
                <a:latin typeface="Calibri"/>
                <a:cs typeface="Calibri"/>
              </a:rPr>
              <a:t>result by  </a:t>
            </a:r>
            <a:r>
              <a:rPr sz="2400" b="1" spc="-10" dirty="0">
                <a:latin typeface="Calibri"/>
                <a:cs typeface="Calibri"/>
              </a:rPr>
              <a:t>deductive </a:t>
            </a:r>
            <a:r>
              <a:rPr sz="2400" b="1" spc="-5" dirty="0">
                <a:latin typeface="Calibri"/>
                <a:cs typeface="Calibri"/>
              </a:rPr>
              <a:t>reasoning </a:t>
            </a:r>
            <a:r>
              <a:rPr sz="2400" spc="-5" dirty="0">
                <a:latin typeface="Calibri"/>
                <a:cs typeface="Calibri"/>
              </a:rPr>
              <a:t>based upon </a:t>
            </a:r>
            <a:r>
              <a:rPr sz="2400" spc="-10" dirty="0">
                <a:latin typeface="Calibri"/>
                <a:cs typeface="Calibri"/>
              </a:rPr>
              <a:t>previously </a:t>
            </a:r>
            <a:r>
              <a:rPr sz="2400" spc="-15" dirty="0">
                <a:latin typeface="Calibri"/>
                <a:cs typeface="Calibri"/>
              </a:rPr>
              <a:t>proved </a:t>
            </a:r>
            <a:r>
              <a:rPr sz="2400" spc="-10" dirty="0">
                <a:latin typeface="Calibri"/>
                <a:cs typeface="Calibri"/>
              </a:rPr>
              <a:t>result </a:t>
            </a:r>
            <a:r>
              <a:rPr sz="2400" dirty="0">
                <a:latin typeface="Calibri"/>
                <a:cs typeface="Calibri"/>
              </a:rPr>
              <a:t>&amp;  </a:t>
            </a:r>
            <a:r>
              <a:rPr sz="2400" spc="-5" dirty="0">
                <a:latin typeface="Calibri"/>
                <a:cs typeface="Calibri"/>
              </a:rPr>
              <a:t>some self </a:t>
            </a:r>
            <a:r>
              <a:rPr sz="2400" spc="-10" dirty="0">
                <a:latin typeface="Calibri"/>
                <a:cs typeface="Calibri"/>
              </a:rPr>
              <a:t>evident </a:t>
            </a:r>
            <a:r>
              <a:rPr sz="2400" spc="-5" dirty="0">
                <a:latin typeface="Calibri"/>
                <a:cs typeface="Calibri"/>
              </a:rPr>
              <a:t>specific assumptions called </a:t>
            </a:r>
            <a:r>
              <a:rPr sz="2400" spc="-10" dirty="0">
                <a:latin typeface="Calibri"/>
                <a:cs typeface="Calibri"/>
              </a:rPr>
              <a:t>axioms.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14244" y="1427988"/>
            <a:ext cx="500380" cy="357505"/>
          </a:xfrm>
          <a:custGeom>
            <a:avLst/>
            <a:gdLst/>
            <a:ahLst/>
            <a:cxnLst/>
            <a:rect l="l" t="t" r="r" b="b"/>
            <a:pathLst>
              <a:path w="500380" h="357505">
                <a:moveTo>
                  <a:pt x="500125" y="0"/>
                </a:moveTo>
                <a:lnTo>
                  <a:pt x="0" y="357250"/>
                </a:lnTo>
              </a:path>
            </a:pathLst>
          </a:custGeom>
          <a:ln w="9144">
            <a:solidFill>
              <a:srgbClr val="055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72128" y="1427988"/>
            <a:ext cx="428625" cy="357505"/>
          </a:xfrm>
          <a:custGeom>
            <a:avLst/>
            <a:gdLst/>
            <a:ahLst/>
            <a:cxnLst/>
            <a:rect l="l" t="t" r="r" b="b"/>
            <a:pathLst>
              <a:path w="428625" h="357505">
                <a:moveTo>
                  <a:pt x="0" y="0"/>
                </a:moveTo>
                <a:lnTo>
                  <a:pt x="428625" y="357250"/>
                </a:lnTo>
              </a:path>
            </a:pathLst>
          </a:custGeom>
          <a:ln w="9144">
            <a:solidFill>
              <a:srgbClr val="055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42616" y="2214372"/>
            <a:ext cx="1905" cy="428625"/>
          </a:xfrm>
          <a:custGeom>
            <a:avLst/>
            <a:gdLst/>
            <a:ahLst/>
            <a:cxnLst/>
            <a:rect l="l" t="t" r="r" b="b"/>
            <a:pathLst>
              <a:path w="1905" h="428625">
                <a:moveTo>
                  <a:pt x="1650" y="0"/>
                </a:moveTo>
                <a:lnTo>
                  <a:pt x="0" y="428625"/>
                </a:lnTo>
              </a:path>
            </a:pathLst>
          </a:custGeom>
          <a:ln w="9144">
            <a:solidFill>
              <a:srgbClr val="055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43628" y="2214372"/>
            <a:ext cx="1270" cy="430530"/>
          </a:xfrm>
          <a:custGeom>
            <a:avLst/>
            <a:gdLst/>
            <a:ahLst/>
            <a:cxnLst/>
            <a:rect l="l" t="t" r="r" b="b"/>
            <a:pathLst>
              <a:path w="1270" h="430530">
                <a:moveTo>
                  <a:pt x="762" y="0"/>
                </a:moveTo>
                <a:lnTo>
                  <a:pt x="0" y="430275"/>
                </a:lnTo>
              </a:path>
            </a:pathLst>
          </a:custGeom>
          <a:ln w="9144">
            <a:solidFill>
              <a:srgbClr val="0550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5848" y="265303"/>
            <a:ext cx="450088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Euclid’s</a:t>
            </a:r>
            <a:r>
              <a:rPr spc="-45" dirty="0"/>
              <a:t> </a:t>
            </a:r>
            <a:r>
              <a:rPr spc="-10" dirty="0"/>
              <a:t>Definitions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93014" y="1158011"/>
            <a:ext cx="8263255" cy="51841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200" spc="-5" dirty="0">
                <a:latin typeface="Calibri"/>
                <a:cs typeface="Calibri"/>
              </a:rPr>
              <a:t>Euclid </a:t>
            </a:r>
            <a:r>
              <a:rPr sz="2200" spc="-10" dirty="0">
                <a:latin typeface="Calibri"/>
                <a:cs typeface="Calibri"/>
              </a:rPr>
              <a:t>has </a:t>
            </a:r>
            <a:r>
              <a:rPr sz="2200" spc="-15" dirty="0">
                <a:latin typeface="Calibri"/>
                <a:cs typeface="Calibri"/>
              </a:rPr>
              <a:t>listed </a:t>
            </a:r>
            <a:r>
              <a:rPr sz="2200" dirty="0">
                <a:latin typeface="Calibri"/>
                <a:cs typeface="Calibri"/>
              </a:rPr>
              <a:t>23 </a:t>
            </a:r>
            <a:r>
              <a:rPr sz="2200" spc="-10" dirty="0">
                <a:latin typeface="Calibri"/>
                <a:cs typeface="Calibri"/>
              </a:rPr>
              <a:t>definitions </a:t>
            </a:r>
            <a:r>
              <a:rPr sz="2200" spc="-5" dirty="0">
                <a:latin typeface="Calibri"/>
                <a:cs typeface="Calibri"/>
              </a:rPr>
              <a:t>in Book-1 of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‘Elements’; a </a:t>
            </a:r>
            <a:r>
              <a:rPr sz="2200" spc="-30" dirty="0">
                <a:latin typeface="Calibri"/>
                <a:cs typeface="Calibri"/>
              </a:rPr>
              <a:t>few </a:t>
            </a:r>
            <a:r>
              <a:rPr sz="2200" spc="-10" dirty="0">
                <a:latin typeface="Calibri"/>
                <a:cs typeface="Calibri"/>
              </a:rPr>
              <a:t>are</a:t>
            </a:r>
            <a:r>
              <a:rPr sz="2200" spc="19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b="1" spc="-10" dirty="0">
                <a:latin typeface="Calibri"/>
                <a:cs typeface="Calibri"/>
              </a:rPr>
              <a:t>point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which has no</a:t>
            </a:r>
            <a:r>
              <a:rPr sz="2200" spc="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part.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AD0D9"/>
              </a:buClr>
              <a:buFont typeface="Wingdings 2"/>
              <a:buChar char=""/>
            </a:pPr>
            <a:endParaRPr sz="26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b="1" spc="-5" dirty="0">
                <a:latin typeface="Calibri"/>
                <a:cs typeface="Calibri"/>
              </a:rPr>
              <a:t>line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breadth </a:t>
            </a:r>
            <a:r>
              <a:rPr sz="2200" spc="-5" dirty="0">
                <a:latin typeface="Calibri"/>
                <a:cs typeface="Calibri"/>
              </a:rPr>
              <a:t>less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length.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D0D9"/>
              </a:buClr>
              <a:buFont typeface="Wingdings 2"/>
              <a:buChar char=""/>
            </a:pPr>
            <a:endParaRPr sz="21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5" dirty="0">
                <a:latin typeface="Calibri"/>
                <a:cs typeface="Calibri"/>
              </a:rPr>
              <a:t>ends of a line </a:t>
            </a:r>
            <a:r>
              <a:rPr sz="2200" spc="-10" dirty="0">
                <a:latin typeface="Calibri"/>
                <a:cs typeface="Calibri"/>
              </a:rPr>
              <a:t>are</a:t>
            </a:r>
            <a:r>
              <a:rPr sz="2200" spc="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points.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D0D9"/>
              </a:buClr>
              <a:buFont typeface="Wingdings 2"/>
              <a:buChar char=""/>
            </a:pPr>
            <a:endParaRPr sz="21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b="1" spc="-20" dirty="0">
                <a:latin typeface="Calibri"/>
                <a:cs typeface="Calibri"/>
              </a:rPr>
              <a:t>straight </a:t>
            </a:r>
            <a:r>
              <a:rPr sz="2200" b="1" spc="-5" dirty="0">
                <a:latin typeface="Calibri"/>
                <a:cs typeface="Calibri"/>
              </a:rPr>
              <a:t>line </a:t>
            </a:r>
            <a:r>
              <a:rPr sz="2200" spc="-5" dirty="0">
                <a:latin typeface="Calibri"/>
                <a:cs typeface="Calibri"/>
              </a:rPr>
              <a:t>is a line which lies </a:t>
            </a:r>
            <a:r>
              <a:rPr sz="2200" spc="-10" dirty="0">
                <a:latin typeface="Calibri"/>
                <a:cs typeface="Calibri"/>
              </a:rPr>
              <a:t>evenly </a:t>
            </a:r>
            <a:r>
              <a:rPr sz="2200" spc="-5" dirty="0">
                <a:latin typeface="Calibri"/>
                <a:cs typeface="Calibri"/>
              </a:rPr>
              <a:t>with the </a:t>
            </a:r>
            <a:r>
              <a:rPr sz="2200" spc="-10" dirty="0">
                <a:latin typeface="Calibri"/>
                <a:cs typeface="Calibri"/>
              </a:rPr>
              <a:t>points </a:t>
            </a:r>
            <a:r>
              <a:rPr sz="2200" spc="-5" dirty="0">
                <a:latin typeface="Calibri"/>
                <a:cs typeface="Calibri"/>
              </a:rPr>
              <a:t>on</a:t>
            </a:r>
            <a:r>
              <a:rPr sz="2200" spc="14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itself.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D0D9"/>
              </a:buClr>
              <a:buFont typeface="Wingdings 2"/>
              <a:buChar char=""/>
            </a:pPr>
            <a:endParaRPr sz="21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b="1" spc="-10" dirty="0">
                <a:latin typeface="Calibri"/>
                <a:cs typeface="Calibri"/>
              </a:rPr>
              <a:t>surface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that </a:t>
            </a:r>
            <a:r>
              <a:rPr sz="2200" spc="-5" dirty="0">
                <a:latin typeface="Calibri"/>
                <a:cs typeface="Calibri"/>
              </a:rPr>
              <a:t>which has </a:t>
            </a:r>
            <a:r>
              <a:rPr sz="2200" spc="-10" dirty="0">
                <a:latin typeface="Calibri"/>
                <a:cs typeface="Calibri"/>
              </a:rPr>
              <a:t>length </a:t>
            </a:r>
            <a:r>
              <a:rPr sz="2200" spc="-5" dirty="0">
                <a:latin typeface="Calibri"/>
                <a:cs typeface="Calibri"/>
              </a:rPr>
              <a:t>&amp; </a:t>
            </a:r>
            <a:r>
              <a:rPr sz="2200" spc="-10" dirty="0">
                <a:latin typeface="Calibri"/>
                <a:cs typeface="Calibri"/>
              </a:rPr>
              <a:t>breadth</a:t>
            </a:r>
            <a:r>
              <a:rPr sz="2200" spc="70" dirty="0">
                <a:latin typeface="Calibri"/>
                <a:cs typeface="Calibri"/>
              </a:rPr>
              <a:t> </a:t>
            </a:r>
            <a:r>
              <a:rPr sz="2200" spc="-35" dirty="0">
                <a:latin typeface="Calibri"/>
                <a:cs typeface="Calibri"/>
              </a:rPr>
              <a:t>only.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D0D9"/>
              </a:buClr>
              <a:buFont typeface="Wingdings 2"/>
              <a:buChar char=""/>
            </a:pPr>
            <a:endParaRPr sz="21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10" dirty="0">
                <a:latin typeface="Calibri"/>
                <a:cs typeface="Calibri"/>
              </a:rPr>
              <a:t>The edges </a:t>
            </a:r>
            <a:r>
              <a:rPr sz="2200" spc="-5" dirty="0">
                <a:latin typeface="Calibri"/>
                <a:cs typeface="Calibri"/>
              </a:rPr>
              <a:t>of a </a:t>
            </a:r>
            <a:r>
              <a:rPr sz="2200" spc="-10" dirty="0">
                <a:latin typeface="Calibri"/>
                <a:cs typeface="Calibri"/>
              </a:rPr>
              <a:t>surface are</a:t>
            </a:r>
            <a:r>
              <a:rPr sz="2200" spc="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lines.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AD0D9"/>
              </a:buClr>
              <a:buFont typeface="Wingdings 2"/>
              <a:buChar char=""/>
            </a:pPr>
            <a:endParaRPr sz="2550">
              <a:latin typeface="Calibri"/>
              <a:cs typeface="Calibri"/>
            </a:endParaRPr>
          </a:p>
          <a:p>
            <a:pPr marL="286385" marR="5080" indent="-274320">
              <a:lnSpc>
                <a:spcPts val="2110"/>
              </a:lnSpc>
              <a:buClr>
                <a:srgbClr val="0AD0D9"/>
              </a:buClr>
              <a:buSzPct val="93181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Calibri"/>
                <a:cs typeface="Calibri"/>
              </a:rPr>
              <a:t>A </a:t>
            </a:r>
            <a:r>
              <a:rPr sz="2200" b="1" spc="-5" dirty="0">
                <a:latin typeface="Calibri"/>
                <a:cs typeface="Calibri"/>
              </a:rPr>
              <a:t>plane </a:t>
            </a:r>
            <a:r>
              <a:rPr sz="2200" b="1" spc="-10" dirty="0">
                <a:latin typeface="Calibri"/>
                <a:cs typeface="Calibri"/>
              </a:rPr>
              <a:t>surface </a:t>
            </a:r>
            <a:r>
              <a:rPr sz="2200" spc="-5" dirty="0">
                <a:latin typeface="Calibri"/>
                <a:cs typeface="Calibri"/>
              </a:rPr>
              <a:t>is a </a:t>
            </a:r>
            <a:r>
              <a:rPr sz="2200" spc="-10" dirty="0">
                <a:latin typeface="Calibri"/>
                <a:cs typeface="Calibri"/>
              </a:rPr>
              <a:t>surface </a:t>
            </a:r>
            <a:r>
              <a:rPr sz="2200" spc="-5" dirty="0">
                <a:latin typeface="Calibri"/>
                <a:cs typeface="Calibri"/>
              </a:rPr>
              <a:t>which lies </a:t>
            </a:r>
            <a:r>
              <a:rPr sz="2200" spc="-10" dirty="0">
                <a:latin typeface="Calibri"/>
                <a:cs typeface="Calibri"/>
              </a:rPr>
              <a:t>evenly </a:t>
            </a:r>
            <a:r>
              <a:rPr sz="2200" spc="-5" dirty="0">
                <a:latin typeface="Calibri"/>
                <a:cs typeface="Calibri"/>
              </a:rPr>
              <a:t>with the </a:t>
            </a:r>
            <a:r>
              <a:rPr sz="2200" spc="-15" dirty="0">
                <a:latin typeface="Calibri"/>
                <a:cs typeface="Calibri"/>
              </a:rPr>
              <a:t>straight </a:t>
            </a:r>
            <a:r>
              <a:rPr sz="2200" spc="-5" dirty="0">
                <a:latin typeface="Calibri"/>
                <a:cs typeface="Calibri"/>
              </a:rPr>
              <a:t>lines </a:t>
            </a:r>
            <a:r>
              <a:rPr sz="2200" dirty="0">
                <a:latin typeface="Calibri"/>
                <a:cs typeface="Calibri"/>
              </a:rPr>
              <a:t>on  </a:t>
            </a:r>
            <a:r>
              <a:rPr sz="2200" spc="-25" dirty="0">
                <a:latin typeface="Calibri"/>
                <a:cs typeface="Calibri"/>
              </a:rPr>
              <a:t>itself.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5848" y="612724"/>
            <a:ext cx="7528559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35" dirty="0"/>
              <a:t>Euclid’s </a:t>
            </a:r>
            <a:r>
              <a:rPr sz="5000" dirty="0"/>
              <a:t>Axioms &amp;</a:t>
            </a:r>
            <a:r>
              <a:rPr sz="5000" spc="-50" dirty="0"/>
              <a:t> </a:t>
            </a:r>
            <a:r>
              <a:rPr sz="5000" spc="-25" dirty="0"/>
              <a:t>Postulates</a:t>
            </a:r>
            <a:endParaRPr sz="5000"/>
          </a:p>
        </p:txBody>
      </p:sp>
      <p:sp>
        <p:nvSpPr>
          <p:cNvPr id="9" name="object 9"/>
          <p:cNvSpPr txBox="1"/>
          <p:nvPr/>
        </p:nvSpPr>
        <p:spPr>
          <a:xfrm>
            <a:off x="435965" y="1798066"/>
            <a:ext cx="7907655" cy="3117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164465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Calibri"/>
                <a:cs typeface="Calibri"/>
              </a:rPr>
              <a:t>Euclid </a:t>
            </a:r>
            <a:r>
              <a:rPr sz="2600" dirty="0">
                <a:latin typeface="Calibri"/>
                <a:cs typeface="Calibri"/>
              </a:rPr>
              <a:t>assumed </a:t>
            </a:r>
            <a:r>
              <a:rPr sz="2600" spc="-5" dirty="0">
                <a:latin typeface="Calibri"/>
                <a:cs typeface="Calibri"/>
              </a:rPr>
              <a:t>certain </a:t>
            </a:r>
            <a:r>
              <a:rPr sz="2600" spc="-10" dirty="0">
                <a:latin typeface="Calibri"/>
                <a:cs typeface="Calibri"/>
              </a:rPr>
              <a:t>properties </a:t>
            </a:r>
            <a:r>
              <a:rPr sz="2600" dirty="0">
                <a:latin typeface="Calibri"/>
                <a:cs typeface="Calibri"/>
              </a:rPr>
              <a:t>which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dirty="0">
                <a:latin typeface="Calibri"/>
                <a:cs typeface="Calibri"/>
              </a:rPr>
              <a:t>actually  </a:t>
            </a:r>
            <a:r>
              <a:rPr sz="2600" spc="-5" dirty="0">
                <a:latin typeface="Calibri"/>
                <a:cs typeface="Calibri"/>
              </a:rPr>
              <a:t>obvious </a:t>
            </a:r>
            <a:r>
              <a:rPr sz="2600" spc="-10" dirty="0">
                <a:latin typeface="Calibri"/>
                <a:cs typeface="Calibri"/>
              </a:rPr>
              <a:t>universal </a:t>
            </a:r>
            <a:r>
              <a:rPr sz="2600" dirty="0">
                <a:latin typeface="Calibri"/>
                <a:cs typeface="Calibri"/>
              </a:rPr>
              <a:t>truths &amp; </a:t>
            </a:r>
            <a:r>
              <a:rPr sz="2600" spc="-5" dirty="0">
                <a:latin typeface="Calibri"/>
                <a:cs typeface="Calibri"/>
              </a:rPr>
              <a:t>divided </a:t>
            </a:r>
            <a:r>
              <a:rPr sz="2600" dirty="0">
                <a:latin typeface="Calibri"/>
                <a:cs typeface="Calibri"/>
              </a:rPr>
              <a:t>them </a:t>
            </a:r>
            <a:r>
              <a:rPr sz="2600" spc="-10" dirty="0">
                <a:latin typeface="Calibri"/>
                <a:cs typeface="Calibri"/>
              </a:rPr>
              <a:t>into two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types: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15" dirty="0">
                <a:latin typeface="Calibri"/>
                <a:cs typeface="Calibri"/>
              </a:rPr>
              <a:t>Postulates </a:t>
            </a:r>
            <a:r>
              <a:rPr sz="2600" dirty="0">
                <a:latin typeface="Calibri"/>
                <a:cs typeface="Calibri"/>
              </a:rPr>
              <a:t>– the assumptions </a:t>
            </a:r>
            <a:r>
              <a:rPr sz="2600" spc="-5" dirty="0">
                <a:latin typeface="Calibri"/>
                <a:cs typeface="Calibri"/>
              </a:rPr>
              <a:t>specific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geometry.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AD0D9"/>
              </a:buClr>
              <a:buFont typeface="Wingdings 2"/>
              <a:buChar char=""/>
            </a:pPr>
            <a:endParaRPr sz="3550">
              <a:latin typeface="Calibri"/>
              <a:cs typeface="Calibri"/>
            </a:endParaRPr>
          </a:p>
          <a:p>
            <a:pPr marL="286385" marR="5080" indent="-274320">
              <a:lnSpc>
                <a:spcPct val="100000"/>
              </a:lnSpc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dirty="0">
                <a:latin typeface="Calibri"/>
                <a:cs typeface="Calibri"/>
              </a:rPr>
              <a:t>Axioms </a:t>
            </a:r>
            <a:r>
              <a:rPr sz="2600" dirty="0">
                <a:latin typeface="Calibri"/>
                <a:cs typeface="Calibri"/>
              </a:rPr>
              <a:t>- the assumptions </a:t>
            </a:r>
            <a:r>
              <a:rPr sz="2600" spc="-5" dirty="0">
                <a:latin typeface="Calibri"/>
                <a:cs typeface="Calibri"/>
              </a:rPr>
              <a:t>used throughout</a:t>
            </a:r>
            <a:r>
              <a:rPr sz="2600" spc="-1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mathematics  </a:t>
            </a:r>
            <a:r>
              <a:rPr sz="2600" dirty="0">
                <a:latin typeface="Calibri"/>
                <a:cs typeface="Calibri"/>
              </a:rPr>
              <a:t>&amp; </a:t>
            </a:r>
            <a:r>
              <a:rPr sz="2600" spc="-5" dirty="0">
                <a:latin typeface="Calibri"/>
                <a:cs typeface="Calibri"/>
              </a:rPr>
              <a:t>not specifically </a:t>
            </a:r>
            <a:r>
              <a:rPr sz="2600" spc="-15" dirty="0">
                <a:latin typeface="Calibri"/>
                <a:cs typeface="Calibri"/>
              </a:rPr>
              <a:t>linked to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geometry</a:t>
            </a:r>
            <a:r>
              <a:rPr sz="2600" spc="-5" dirty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44525" y="51053"/>
            <a:ext cx="3659504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Euclid’s</a:t>
            </a:r>
            <a:r>
              <a:rPr spc="-80" dirty="0"/>
              <a:t> </a:t>
            </a:r>
            <a:r>
              <a:rPr dirty="0"/>
              <a:t>Axioms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07288" y="961720"/>
            <a:ext cx="8037195" cy="57448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287020" marR="5080" indent="-274955">
              <a:lnSpc>
                <a:spcPts val="2690"/>
              </a:lnSpc>
              <a:spcBef>
                <a:spcPts val="74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655" algn="l"/>
              </a:tabLst>
            </a:pPr>
            <a:r>
              <a:rPr sz="2800" spc="-10" dirty="0">
                <a:latin typeface="Calibri"/>
                <a:cs typeface="Calibri"/>
              </a:rPr>
              <a:t>Things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equal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the same thing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equal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one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another.</a:t>
            </a:r>
            <a:endParaRPr sz="280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spcBef>
                <a:spcPts val="25"/>
              </a:spcBef>
            </a:pPr>
            <a:r>
              <a:rPr sz="2800" spc="-5" dirty="0">
                <a:latin typeface="Calibri"/>
                <a:cs typeface="Calibri"/>
              </a:rPr>
              <a:t>i.e. If A = C &amp; B = </a:t>
            </a:r>
            <a:r>
              <a:rPr sz="2800" spc="-10" dirty="0">
                <a:latin typeface="Calibri"/>
                <a:cs typeface="Calibri"/>
              </a:rPr>
              <a:t>C, </a:t>
            </a:r>
            <a:r>
              <a:rPr sz="2800" spc="-5" dirty="0">
                <a:latin typeface="Calibri"/>
                <a:cs typeface="Calibri"/>
              </a:rPr>
              <a:t>then A =</a:t>
            </a:r>
            <a:r>
              <a:rPr sz="2800" spc="10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B.</a:t>
            </a:r>
            <a:endParaRPr sz="28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</a:pPr>
            <a:r>
              <a:rPr sz="2800" spc="-20" dirty="0">
                <a:latin typeface="Calibri"/>
                <a:cs typeface="Calibri"/>
              </a:rPr>
              <a:t>Here </a:t>
            </a:r>
            <a:r>
              <a:rPr sz="2800" spc="10" dirty="0">
                <a:latin typeface="Calibri"/>
                <a:cs typeface="Calibri"/>
              </a:rPr>
              <a:t>A, </a:t>
            </a:r>
            <a:r>
              <a:rPr sz="2800" spc="-5" dirty="0">
                <a:latin typeface="Calibri"/>
                <a:cs typeface="Calibri"/>
              </a:rPr>
              <a:t>B &amp; C </a:t>
            </a:r>
            <a:r>
              <a:rPr sz="2800" spc="-15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same kind of</a:t>
            </a:r>
            <a:r>
              <a:rPr sz="2800" spc="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things.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50">
              <a:latin typeface="Calibri"/>
              <a:cs typeface="Calibri"/>
            </a:endParaRPr>
          </a:p>
          <a:p>
            <a:pPr marL="287020" indent="-274955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642"/>
              <a:buFont typeface="Wingdings 2"/>
              <a:buChar char=""/>
              <a:tabLst>
                <a:tab pos="287655" algn="l"/>
              </a:tabLst>
            </a:pP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equals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5" dirty="0">
                <a:latin typeface="Calibri"/>
                <a:cs typeface="Calibri"/>
              </a:rPr>
              <a:t>added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equals, the whole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spc="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equal</a:t>
            </a:r>
            <a:endParaRPr sz="28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tabLst>
                <a:tab pos="1166495" algn="l"/>
              </a:tabLst>
            </a:pPr>
            <a:r>
              <a:rPr sz="2800" spc="-5" dirty="0">
                <a:latin typeface="Calibri"/>
                <a:cs typeface="Calibri"/>
              </a:rPr>
              <a:t>i.e.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If	A = B &amp; C = </a:t>
            </a:r>
            <a:r>
              <a:rPr sz="2800" spc="-45" dirty="0">
                <a:latin typeface="Calibri"/>
                <a:cs typeface="Calibri"/>
              </a:rPr>
              <a:t>D, </a:t>
            </a:r>
            <a:r>
              <a:rPr sz="2800" spc="-5" dirty="0">
                <a:latin typeface="Calibri"/>
                <a:cs typeface="Calibri"/>
              </a:rPr>
              <a:t>then A + C = B +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</a:t>
            </a:r>
            <a:endParaRPr sz="2800">
              <a:latin typeface="Calibri"/>
              <a:cs typeface="Calibri"/>
            </a:endParaRPr>
          </a:p>
          <a:p>
            <a:pPr marL="287020">
              <a:lnSpc>
                <a:spcPct val="100000"/>
              </a:lnSpc>
              <a:tabLst>
                <a:tab pos="1061720" algn="l"/>
              </a:tabLst>
            </a:pPr>
            <a:r>
              <a:rPr sz="2800" spc="-5" dirty="0">
                <a:latin typeface="Calibri"/>
                <a:cs typeface="Calibri"/>
              </a:rPr>
              <a:t>Also	A = B then this </a:t>
            </a:r>
            <a:r>
              <a:rPr sz="2800" spc="-10" dirty="0">
                <a:latin typeface="Calibri"/>
                <a:cs typeface="Calibri"/>
              </a:rPr>
              <a:t>implies that </a:t>
            </a:r>
            <a:r>
              <a:rPr sz="2800" spc="-5" dirty="0">
                <a:latin typeface="Calibri"/>
                <a:cs typeface="Calibri"/>
              </a:rPr>
              <a:t>A + C = B +</a:t>
            </a:r>
            <a:r>
              <a:rPr sz="2800" spc="1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Calibri"/>
              <a:cs typeface="Calibri"/>
            </a:endParaRPr>
          </a:p>
          <a:p>
            <a:pPr marL="287020" marR="179705" indent="-274955">
              <a:lnSpc>
                <a:spcPct val="80000"/>
              </a:lnSpc>
              <a:buClr>
                <a:srgbClr val="0AD0D9"/>
              </a:buClr>
              <a:buSzPct val="94642"/>
              <a:buFont typeface="Wingdings 2"/>
              <a:buChar char=""/>
              <a:tabLst>
                <a:tab pos="287655" algn="l"/>
              </a:tabLst>
            </a:pPr>
            <a:r>
              <a:rPr sz="2800" spc="-5" dirty="0">
                <a:latin typeface="Calibri"/>
                <a:cs typeface="Calibri"/>
              </a:rPr>
              <a:t>If </a:t>
            </a:r>
            <a:r>
              <a:rPr sz="2800" spc="-10" dirty="0">
                <a:latin typeface="Calibri"/>
                <a:cs typeface="Calibri"/>
              </a:rPr>
              <a:t>equals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5" dirty="0">
                <a:latin typeface="Calibri"/>
                <a:cs typeface="Calibri"/>
              </a:rPr>
              <a:t>subtracted </a:t>
            </a:r>
            <a:r>
              <a:rPr sz="2800" spc="-20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equals, the </a:t>
            </a:r>
            <a:r>
              <a:rPr sz="2800" spc="-15" dirty="0">
                <a:latin typeface="Calibri"/>
                <a:cs typeface="Calibri"/>
              </a:rPr>
              <a:t>remainders  </a:t>
            </a:r>
            <a:r>
              <a:rPr sz="2800" spc="-20" dirty="0">
                <a:latin typeface="Calibri"/>
                <a:cs typeface="Calibri"/>
              </a:rPr>
              <a:t>are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equal.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Font typeface="Wingdings 2"/>
              <a:buChar char=""/>
            </a:pPr>
            <a:endParaRPr sz="3300">
              <a:latin typeface="Calibri"/>
              <a:cs typeface="Calibri"/>
            </a:endParaRPr>
          </a:p>
          <a:p>
            <a:pPr marL="287020" marR="199390" indent="-274955">
              <a:lnSpc>
                <a:spcPct val="80000"/>
              </a:lnSpc>
              <a:buClr>
                <a:srgbClr val="0AD0D9"/>
              </a:buClr>
              <a:buSzPct val="94642"/>
              <a:buFont typeface="Wingdings 2"/>
              <a:buChar char=""/>
              <a:tabLst>
                <a:tab pos="287655" algn="l"/>
              </a:tabLst>
            </a:pPr>
            <a:r>
              <a:rPr sz="2800" spc="-10" dirty="0">
                <a:latin typeface="Calibri"/>
                <a:cs typeface="Calibri"/>
              </a:rPr>
              <a:t>Things </a:t>
            </a:r>
            <a:r>
              <a:rPr sz="2800" spc="-5" dirty="0">
                <a:latin typeface="Calibri"/>
                <a:cs typeface="Calibri"/>
              </a:rPr>
              <a:t>which </a:t>
            </a:r>
            <a:r>
              <a:rPr sz="2800" spc="-10" dirty="0">
                <a:latin typeface="Calibri"/>
                <a:cs typeface="Calibri"/>
              </a:rPr>
              <a:t>coinside </a:t>
            </a:r>
            <a:r>
              <a:rPr sz="2800" spc="-5" dirty="0">
                <a:latin typeface="Calibri"/>
                <a:cs typeface="Calibri"/>
              </a:rPr>
              <a:t>with </a:t>
            </a:r>
            <a:r>
              <a:rPr sz="2800" spc="-10" dirty="0">
                <a:latin typeface="Calibri"/>
                <a:cs typeface="Calibri"/>
              </a:rPr>
              <a:t>one </a:t>
            </a:r>
            <a:r>
              <a:rPr sz="2800" spc="-5" dirty="0">
                <a:latin typeface="Calibri"/>
                <a:cs typeface="Calibri"/>
              </a:rPr>
              <a:t>another </a:t>
            </a:r>
            <a:r>
              <a:rPr sz="2800" spc="-20" dirty="0">
                <a:latin typeface="Calibri"/>
                <a:cs typeface="Calibri"/>
              </a:rPr>
              <a:t>are </a:t>
            </a:r>
            <a:r>
              <a:rPr sz="2800" spc="-10" dirty="0">
                <a:latin typeface="Calibri"/>
                <a:cs typeface="Calibri"/>
              </a:rPr>
              <a:t>equal </a:t>
            </a:r>
            <a:r>
              <a:rPr sz="2800" spc="-20" dirty="0">
                <a:latin typeface="Calibri"/>
                <a:cs typeface="Calibri"/>
              </a:rPr>
              <a:t>to  </a:t>
            </a:r>
            <a:r>
              <a:rPr sz="2800" spc="-10" dirty="0">
                <a:latin typeface="Calibri"/>
                <a:cs typeface="Calibri"/>
              </a:rPr>
              <a:t>one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40" dirty="0">
                <a:latin typeface="Calibri"/>
                <a:cs typeface="Calibri"/>
              </a:rPr>
              <a:t>another.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852297"/>
            <a:ext cx="7829550" cy="4845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287655" algn="l"/>
              </a:tabLst>
            </a:pPr>
            <a:r>
              <a:rPr sz="3100" spc="-5" dirty="0">
                <a:latin typeface="Calibri"/>
                <a:cs typeface="Calibri"/>
              </a:rPr>
              <a:t>The whole is </a:t>
            </a:r>
            <a:r>
              <a:rPr sz="3100" spc="-20" dirty="0">
                <a:latin typeface="Calibri"/>
                <a:cs typeface="Calibri"/>
              </a:rPr>
              <a:t>greater </a:t>
            </a:r>
            <a:r>
              <a:rPr sz="3100" spc="-5" dirty="0">
                <a:latin typeface="Calibri"/>
                <a:cs typeface="Calibri"/>
              </a:rPr>
              <a:t>than the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part.</a:t>
            </a:r>
            <a:endParaRPr sz="3100">
              <a:latin typeface="Calibri"/>
              <a:cs typeface="Calibri"/>
            </a:endParaRPr>
          </a:p>
          <a:p>
            <a:pPr marL="287020" marR="30480">
              <a:lnSpc>
                <a:spcPts val="2980"/>
              </a:lnSpc>
              <a:spcBef>
                <a:spcPts val="715"/>
              </a:spcBef>
            </a:pPr>
            <a:r>
              <a:rPr sz="3100" spc="-5" dirty="0">
                <a:latin typeface="Calibri"/>
                <a:cs typeface="Calibri"/>
              </a:rPr>
              <a:t>i.e. If A &gt; B then </a:t>
            </a:r>
            <a:r>
              <a:rPr sz="3100" spc="-15" dirty="0">
                <a:latin typeface="Calibri"/>
                <a:cs typeface="Calibri"/>
              </a:rPr>
              <a:t>there </a:t>
            </a:r>
            <a:r>
              <a:rPr sz="3100" spc="-20" dirty="0">
                <a:latin typeface="Calibri"/>
                <a:cs typeface="Calibri"/>
              </a:rPr>
              <a:t>exists </a:t>
            </a:r>
            <a:r>
              <a:rPr sz="3100" spc="-5" dirty="0">
                <a:latin typeface="Calibri"/>
                <a:cs typeface="Calibri"/>
              </a:rPr>
              <a:t>C </a:t>
            </a:r>
            <a:r>
              <a:rPr sz="3100" spc="-10" dirty="0">
                <a:latin typeface="Calibri"/>
                <a:cs typeface="Calibri"/>
              </a:rPr>
              <a:t>such that </a:t>
            </a:r>
            <a:r>
              <a:rPr sz="3100" spc="-5" dirty="0">
                <a:latin typeface="Calibri"/>
                <a:cs typeface="Calibri"/>
              </a:rPr>
              <a:t>A = B +  </a:t>
            </a:r>
            <a:r>
              <a:rPr sz="3100" spc="-10" dirty="0">
                <a:latin typeface="Calibri"/>
                <a:cs typeface="Calibri"/>
              </a:rPr>
              <a:t>C.</a:t>
            </a:r>
            <a:endParaRPr sz="3100">
              <a:latin typeface="Calibri"/>
              <a:cs typeface="Calibri"/>
            </a:endParaRPr>
          </a:p>
          <a:p>
            <a:pPr marL="287020" marR="520065">
              <a:lnSpc>
                <a:spcPct val="80000"/>
              </a:lnSpc>
              <a:spcBef>
                <a:spcPts val="770"/>
              </a:spcBef>
            </a:pPr>
            <a:r>
              <a:rPr sz="3100" spc="-20" dirty="0">
                <a:latin typeface="Calibri"/>
                <a:cs typeface="Calibri"/>
              </a:rPr>
              <a:t>Here </a:t>
            </a:r>
            <a:r>
              <a:rPr sz="3100" spc="-5" dirty="0">
                <a:latin typeface="Calibri"/>
                <a:cs typeface="Calibri"/>
              </a:rPr>
              <a:t>B is a part of A &amp; </a:t>
            </a:r>
            <a:r>
              <a:rPr sz="3100" spc="-25" dirty="0">
                <a:latin typeface="Calibri"/>
                <a:cs typeface="Calibri"/>
              </a:rPr>
              <a:t>therefore </a:t>
            </a:r>
            <a:r>
              <a:rPr sz="3100" spc="-5" dirty="0">
                <a:latin typeface="Calibri"/>
                <a:cs typeface="Calibri"/>
              </a:rPr>
              <a:t>A is </a:t>
            </a:r>
            <a:r>
              <a:rPr sz="3100" spc="-20" dirty="0">
                <a:latin typeface="Calibri"/>
                <a:cs typeface="Calibri"/>
              </a:rPr>
              <a:t>greater  </a:t>
            </a:r>
            <a:r>
              <a:rPr sz="3100" spc="-5" dirty="0">
                <a:latin typeface="Calibri"/>
                <a:cs typeface="Calibri"/>
              </a:rPr>
              <a:t>than</a:t>
            </a:r>
            <a:r>
              <a:rPr sz="3100" dirty="0">
                <a:latin typeface="Calibri"/>
                <a:cs typeface="Calibri"/>
              </a:rPr>
              <a:t> </a:t>
            </a:r>
            <a:r>
              <a:rPr sz="3100" spc="-5" dirty="0">
                <a:latin typeface="Calibri"/>
                <a:cs typeface="Calibri"/>
              </a:rPr>
              <a:t>B.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alibri"/>
              <a:cs typeface="Calibri"/>
            </a:endParaRPr>
          </a:p>
          <a:p>
            <a:pPr marL="287020" marR="5080" indent="-274955">
              <a:lnSpc>
                <a:spcPct val="80000"/>
              </a:lnSpc>
              <a:spcBef>
                <a:spcPts val="5"/>
              </a:spcBef>
              <a:buClr>
                <a:srgbClr val="0AD0D9"/>
              </a:buClr>
              <a:buSzPct val="95161"/>
              <a:buFont typeface="Wingdings 2"/>
              <a:buChar char=""/>
              <a:tabLst>
                <a:tab pos="287655" algn="l"/>
              </a:tabLst>
            </a:pPr>
            <a:r>
              <a:rPr sz="3100" spc="-5" dirty="0">
                <a:latin typeface="Calibri"/>
                <a:cs typeface="Calibri"/>
              </a:rPr>
              <a:t>Things </a:t>
            </a:r>
            <a:r>
              <a:rPr sz="3100" spc="-10" dirty="0">
                <a:latin typeface="Calibri"/>
                <a:cs typeface="Calibri"/>
              </a:rPr>
              <a:t>which </a:t>
            </a:r>
            <a:r>
              <a:rPr sz="3100" spc="-15" dirty="0">
                <a:latin typeface="Calibri"/>
                <a:cs typeface="Calibri"/>
              </a:rPr>
              <a:t>are </a:t>
            </a:r>
            <a:r>
              <a:rPr sz="3100" spc="-5" dirty="0">
                <a:latin typeface="Calibri"/>
                <a:cs typeface="Calibri"/>
              </a:rPr>
              <a:t>double of the </a:t>
            </a:r>
            <a:r>
              <a:rPr sz="3100" spc="-10" dirty="0">
                <a:latin typeface="Calibri"/>
                <a:cs typeface="Calibri"/>
              </a:rPr>
              <a:t>same </a:t>
            </a:r>
            <a:r>
              <a:rPr sz="3100" spc="-5" dirty="0">
                <a:latin typeface="Calibri"/>
                <a:cs typeface="Calibri"/>
              </a:rPr>
              <a:t>things </a:t>
            </a:r>
            <a:r>
              <a:rPr sz="3100" spc="-15" dirty="0">
                <a:latin typeface="Calibri"/>
                <a:cs typeface="Calibri"/>
              </a:rPr>
              <a:t>are  </a:t>
            </a:r>
            <a:r>
              <a:rPr sz="3100" dirty="0">
                <a:latin typeface="Calibri"/>
                <a:cs typeface="Calibri"/>
              </a:rPr>
              <a:t>equal </a:t>
            </a:r>
            <a:r>
              <a:rPr sz="3100" spc="-30" dirty="0">
                <a:latin typeface="Calibri"/>
                <a:cs typeface="Calibri"/>
              </a:rPr>
              <a:t>to </a:t>
            </a:r>
            <a:r>
              <a:rPr sz="3100" spc="-5" dirty="0">
                <a:latin typeface="Calibri"/>
                <a:cs typeface="Calibri"/>
              </a:rPr>
              <a:t>one</a:t>
            </a:r>
            <a:r>
              <a:rPr sz="3100" spc="20" dirty="0">
                <a:latin typeface="Calibri"/>
                <a:cs typeface="Calibri"/>
              </a:rPr>
              <a:t> </a:t>
            </a:r>
            <a:r>
              <a:rPr sz="3100" spc="-45" dirty="0">
                <a:latin typeface="Calibri"/>
                <a:cs typeface="Calibri"/>
              </a:rPr>
              <a:t>another.</a:t>
            </a:r>
            <a:endParaRPr sz="3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AD0D9"/>
              </a:buClr>
              <a:buFont typeface="Wingdings 2"/>
              <a:buChar char=""/>
            </a:pPr>
            <a:endParaRPr sz="3600">
              <a:latin typeface="Calibri"/>
              <a:cs typeface="Calibri"/>
            </a:endParaRPr>
          </a:p>
          <a:p>
            <a:pPr marL="287020" marR="525145" indent="-274955">
              <a:lnSpc>
                <a:spcPts val="2980"/>
              </a:lnSpc>
              <a:buClr>
                <a:srgbClr val="0AD0D9"/>
              </a:buClr>
              <a:buSzPct val="95161"/>
              <a:buFont typeface="Wingdings 2"/>
              <a:buChar char=""/>
              <a:tabLst>
                <a:tab pos="287655" algn="l"/>
              </a:tabLst>
            </a:pPr>
            <a:r>
              <a:rPr sz="3100" spc="-5" dirty="0">
                <a:latin typeface="Calibri"/>
                <a:cs typeface="Calibri"/>
              </a:rPr>
              <a:t>The things </a:t>
            </a:r>
            <a:r>
              <a:rPr sz="3100" spc="-15" dirty="0">
                <a:latin typeface="Calibri"/>
                <a:cs typeface="Calibri"/>
              </a:rPr>
              <a:t>are </a:t>
            </a:r>
            <a:r>
              <a:rPr sz="3100" spc="-10" dirty="0">
                <a:latin typeface="Calibri"/>
                <a:cs typeface="Calibri"/>
              </a:rPr>
              <a:t>halves </a:t>
            </a:r>
            <a:r>
              <a:rPr sz="3100" spc="-5" dirty="0">
                <a:latin typeface="Calibri"/>
                <a:cs typeface="Calibri"/>
              </a:rPr>
              <a:t>of the same things </a:t>
            </a:r>
            <a:r>
              <a:rPr sz="3100" spc="-15" dirty="0">
                <a:latin typeface="Calibri"/>
                <a:cs typeface="Calibri"/>
              </a:rPr>
              <a:t>are  </a:t>
            </a:r>
            <a:r>
              <a:rPr sz="3100" dirty="0">
                <a:latin typeface="Calibri"/>
                <a:cs typeface="Calibri"/>
              </a:rPr>
              <a:t>equal </a:t>
            </a:r>
            <a:r>
              <a:rPr sz="3100" spc="-30" dirty="0">
                <a:latin typeface="Calibri"/>
                <a:cs typeface="Calibri"/>
              </a:rPr>
              <a:t>to </a:t>
            </a:r>
            <a:r>
              <a:rPr sz="3100" spc="-5" dirty="0">
                <a:latin typeface="Calibri"/>
                <a:cs typeface="Calibri"/>
              </a:rPr>
              <a:t>one</a:t>
            </a:r>
            <a:r>
              <a:rPr sz="3100" spc="20" dirty="0">
                <a:latin typeface="Calibri"/>
                <a:cs typeface="Calibri"/>
              </a:rPr>
              <a:t> </a:t>
            </a:r>
            <a:r>
              <a:rPr sz="3100" spc="-45" dirty="0">
                <a:latin typeface="Calibri"/>
                <a:cs typeface="Calibri"/>
              </a:rPr>
              <a:t>another.</a:t>
            </a:r>
            <a:endParaRPr sz="3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15848" y="122301"/>
            <a:ext cx="544957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Euclid’s </a:t>
            </a:r>
            <a:r>
              <a:rPr spc="-15" dirty="0"/>
              <a:t>Five</a:t>
            </a:r>
            <a:r>
              <a:rPr spc="-5" dirty="0"/>
              <a:t> </a:t>
            </a:r>
            <a:r>
              <a:rPr spc="-25" dirty="0"/>
              <a:t>Postulates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739" y="1083690"/>
            <a:ext cx="8807450" cy="4940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15" dirty="0">
                <a:latin typeface="Calibri"/>
                <a:cs typeface="Calibri"/>
              </a:rPr>
              <a:t>Postulate </a:t>
            </a:r>
            <a:r>
              <a:rPr sz="2600" b="1" spc="-5" dirty="0">
                <a:latin typeface="Calibri"/>
                <a:cs typeface="Calibri"/>
              </a:rPr>
              <a:t>1</a:t>
            </a:r>
            <a:r>
              <a:rPr sz="2600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15" dirty="0">
                <a:latin typeface="Calibri"/>
                <a:cs typeface="Calibri"/>
              </a:rPr>
              <a:t>straight </a:t>
            </a:r>
            <a:r>
              <a:rPr sz="2600" dirty="0">
                <a:latin typeface="Calibri"/>
                <a:cs typeface="Calibri"/>
              </a:rPr>
              <a:t>line </a:t>
            </a:r>
            <a:r>
              <a:rPr sz="2600" spc="-20" dirty="0">
                <a:latin typeface="Calibri"/>
                <a:cs typeface="Calibri"/>
              </a:rPr>
              <a:t>may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spc="-15" dirty="0">
                <a:latin typeface="Calibri"/>
                <a:cs typeface="Calibri"/>
              </a:rPr>
              <a:t>drawn </a:t>
            </a:r>
            <a:r>
              <a:rPr sz="2600" spc="-10" dirty="0">
                <a:latin typeface="Calibri"/>
                <a:cs typeface="Calibri"/>
              </a:rPr>
              <a:t>from </a:t>
            </a:r>
            <a:r>
              <a:rPr sz="2600" spc="-15" dirty="0">
                <a:latin typeface="Calibri"/>
                <a:cs typeface="Calibri"/>
              </a:rPr>
              <a:t>any </a:t>
            </a:r>
            <a:r>
              <a:rPr sz="2600" spc="-5" dirty="0">
                <a:latin typeface="Calibri"/>
                <a:cs typeface="Calibri"/>
              </a:rPr>
              <a:t>one </a:t>
            </a:r>
            <a:r>
              <a:rPr sz="2600" spc="-10" dirty="0">
                <a:latin typeface="Calibri"/>
                <a:cs typeface="Calibri"/>
              </a:rPr>
              <a:t>point to  </a:t>
            </a:r>
            <a:r>
              <a:rPr sz="2600" spc="-15" dirty="0">
                <a:latin typeface="Calibri"/>
                <a:cs typeface="Calibri"/>
              </a:rPr>
              <a:t>any </a:t>
            </a:r>
            <a:r>
              <a:rPr sz="2600" spc="-5" dirty="0">
                <a:latin typeface="Calibri"/>
                <a:cs typeface="Calibri"/>
              </a:rPr>
              <a:t>other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point.</a:t>
            </a:r>
            <a:endParaRPr sz="2600">
              <a:latin typeface="Calibri"/>
              <a:cs typeface="Calibri"/>
            </a:endParaRPr>
          </a:p>
          <a:p>
            <a:pPr marL="287020" marR="636905">
              <a:lnSpc>
                <a:spcPct val="100000"/>
              </a:lnSpc>
              <a:spcBef>
                <a:spcPts val="620"/>
              </a:spcBef>
            </a:pPr>
            <a:r>
              <a:rPr sz="2600" dirty="0">
                <a:latin typeface="Calibri"/>
                <a:cs typeface="Calibri"/>
              </a:rPr>
              <a:t>Axiom: </a:t>
            </a:r>
            <a:r>
              <a:rPr sz="2600" spc="-10" dirty="0">
                <a:latin typeface="Calibri"/>
                <a:cs typeface="Calibri"/>
              </a:rPr>
              <a:t>given two </a:t>
            </a:r>
            <a:r>
              <a:rPr sz="2600" spc="-5" dirty="0">
                <a:latin typeface="Calibri"/>
                <a:cs typeface="Calibri"/>
              </a:rPr>
              <a:t>distinct points, there </a:t>
            </a:r>
            <a:r>
              <a:rPr sz="2600" dirty="0">
                <a:latin typeface="Calibri"/>
                <a:cs typeface="Calibri"/>
              </a:rPr>
              <a:t>is a </a:t>
            </a:r>
            <a:r>
              <a:rPr sz="2600" spc="-5" dirty="0">
                <a:latin typeface="Calibri"/>
                <a:cs typeface="Calibri"/>
              </a:rPr>
              <a:t>unique </a:t>
            </a:r>
            <a:r>
              <a:rPr sz="2600" dirty="0">
                <a:latin typeface="Calibri"/>
                <a:cs typeface="Calibri"/>
              </a:rPr>
              <a:t>line </a:t>
            </a:r>
            <a:r>
              <a:rPr sz="2600" spc="-5" dirty="0">
                <a:latin typeface="Calibri"/>
                <a:cs typeface="Calibri"/>
              </a:rPr>
              <a:t>that  passes </a:t>
            </a:r>
            <a:r>
              <a:rPr sz="2600" spc="-10" dirty="0">
                <a:latin typeface="Calibri"/>
                <a:cs typeface="Calibri"/>
              </a:rPr>
              <a:t>through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them.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15" dirty="0">
                <a:latin typeface="Calibri"/>
                <a:cs typeface="Calibri"/>
              </a:rPr>
              <a:t>Postulate </a:t>
            </a:r>
            <a:r>
              <a:rPr sz="2600" b="1" spc="-5" dirty="0">
                <a:latin typeface="Calibri"/>
                <a:cs typeface="Calibri"/>
              </a:rPr>
              <a:t>2</a:t>
            </a:r>
            <a:r>
              <a:rPr sz="2600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10" dirty="0">
                <a:latin typeface="Calibri"/>
                <a:cs typeface="Calibri"/>
              </a:rPr>
              <a:t>terminated </a:t>
            </a:r>
            <a:r>
              <a:rPr sz="2600" dirty="0">
                <a:latin typeface="Calibri"/>
                <a:cs typeface="Calibri"/>
              </a:rPr>
              <a:t>line </a:t>
            </a:r>
            <a:r>
              <a:rPr sz="2600" spc="-10" dirty="0">
                <a:latin typeface="Calibri"/>
                <a:cs typeface="Calibri"/>
              </a:rPr>
              <a:t>can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spc="-10" dirty="0">
                <a:latin typeface="Calibri"/>
                <a:cs typeface="Calibri"/>
              </a:rPr>
              <a:t>produced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indefinitely.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AD0D9"/>
              </a:buClr>
              <a:buFont typeface="Wingdings 2"/>
              <a:buChar char=""/>
            </a:pPr>
            <a:endParaRPr sz="3550">
              <a:latin typeface="Calibri"/>
              <a:cs typeface="Calibri"/>
            </a:endParaRPr>
          </a:p>
          <a:p>
            <a:pPr marL="287020" marR="685165" indent="-274320">
              <a:lnSpc>
                <a:spcPct val="100000"/>
              </a:lnSpc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15" dirty="0">
                <a:latin typeface="Calibri"/>
                <a:cs typeface="Calibri"/>
              </a:rPr>
              <a:t>Postulate </a:t>
            </a:r>
            <a:r>
              <a:rPr sz="2600" b="1" spc="-5" dirty="0">
                <a:latin typeface="Calibri"/>
                <a:cs typeface="Calibri"/>
              </a:rPr>
              <a:t>3</a:t>
            </a:r>
            <a:r>
              <a:rPr sz="2600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circle </a:t>
            </a:r>
            <a:r>
              <a:rPr sz="2600" spc="-10" dirty="0">
                <a:latin typeface="Calibri"/>
                <a:cs typeface="Calibri"/>
              </a:rPr>
              <a:t>can </a:t>
            </a:r>
            <a:r>
              <a:rPr sz="2600" spc="-5" dirty="0">
                <a:latin typeface="Calibri"/>
                <a:cs typeface="Calibri"/>
              </a:rPr>
              <a:t>be </a:t>
            </a:r>
            <a:r>
              <a:rPr sz="2600" spc="-15" dirty="0">
                <a:latin typeface="Calibri"/>
                <a:cs typeface="Calibri"/>
              </a:rPr>
              <a:t>drawn </a:t>
            </a:r>
            <a:r>
              <a:rPr sz="2600" dirty="0">
                <a:latin typeface="Calibri"/>
                <a:cs typeface="Calibri"/>
              </a:rPr>
              <a:t>with </a:t>
            </a:r>
            <a:r>
              <a:rPr sz="2600" spc="-15" dirty="0">
                <a:latin typeface="Calibri"/>
                <a:cs typeface="Calibri"/>
              </a:rPr>
              <a:t>any </a:t>
            </a:r>
            <a:r>
              <a:rPr sz="2600" spc="-10" dirty="0">
                <a:latin typeface="Calibri"/>
                <a:cs typeface="Calibri"/>
              </a:rPr>
              <a:t>centre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15" dirty="0">
                <a:latin typeface="Calibri"/>
                <a:cs typeface="Calibri"/>
              </a:rPr>
              <a:t>any  </a:t>
            </a:r>
            <a:r>
              <a:rPr sz="2600" spc="-5" dirty="0">
                <a:latin typeface="Calibri"/>
                <a:cs typeface="Calibri"/>
              </a:rPr>
              <a:t>radius.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AD0D9"/>
              </a:buClr>
              <a:buFont typeface="Wingdings 2"/>
              <a:buChar char=""/>
            </a:pPr>
            <a:endParaRPr sz="355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sz="2600" b="1" spc="-15" dirty="0">
                <a:latin typeface="Calibri"/>
                <a:cs typeface="Calibri"/>
              </a:rPr>
              <a:t>Postulate </a:t>
            </a:r>
            <a:r>
              <a:rPr sz="2600" b="1" spc="-5" dirty="0">
                <a:latin typeface="Calibri"/>
                <a:cs typeface="Calibri"/>
              </a:rPr>
              <a:t>4</a:t>
            </a:r>
            <a:r>
              <a:rPr sz="2600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All </a:t>
            </a:r>
            <a:r>
              <a:rPr sz="2600" spc="-5" dirty="0">
                <a:latin typeface="Calibri"/>
                <a:cs typeface="Calibri"/>
              </a:rPr>
              <a:t>right </a:t>
            </a:r>
            <a:r>
              <a:rPr sz="2600" dirty="0">
                <a:latin typeface="Calibri"/>
                <a:cs typeface="Calibri"/>
              </a:rPr>
              <a:t>angles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dirty="0">
                <a:latin typeface="Calibri"/>
                <a:cs typeface="Calibri"/>
              </a:rPr>
              <a:t>equal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one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35" dirty="0">
                <a:latin typeface="Calibri"/>
                <a:cs typeface="Calibri"/>
              </a:rPr>
              <a:t>another.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1947799"/>
            <a:ext cx="7978140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655" algn="l"/>
                <a:tab pos="7193280" algn="l"/>
              </a:tabLst>
            </a:pPr>
            <a:r>
              <a:rPr sz="2600" b="1" spc="-15" dirty="0">
                <a:latin typeface="Calibri"/>
                <a:cs typeface="Calibri"/>
              </a:rPr>
              <a:t>Postulate </a:t>
            </a:r>
            <a:r>
              <a:rPr sz="2600" b="1" spc="-5" dirty="0">
                <a:latin typeface="Calibri"/>
                <a:cs typeface="Calibri"/>
              </a:rPr>
              <a:t>5</a:t>
            </a:r>
            <a:r>
              <a:rPr sz="2600" spc="-5" dirty="0">
                <a:latin typeface="Calibri"/>
                <a:cs typeface="Calibri"/>
              </a:rPr>
              <a:t>: </a:t>
            </a:r>
            <a:r>
              <a:rPr sz="2600" dirty="0">
                <a:latin typeface="Calibri"/>
                <a:cs typeface="Calibri"/>
              </a:rPr>
              <a:t>If a </a:t>
            </a:r>
            <a:r>
              <a:rPr sz="2600" spc="-15" dirty="0">
                <a:latin typeface="Calibri"/>
                <a:cs typeface="Calibri"/>
              </a:rPr>
              <a:t>straight </a:t>
            </a:r>
            <a:r>
              <a:rPr sz="2600" dirty="0">
                <a:latin typeface="Calibri"/>
                <a:cs typeface="Calibri"/>
              </a:rPr>
              <a:t>line </a:t>
            </a:r>
            <a:r>
              <a:rPr sz="2600" spc="-10" dirty="0">
                <a:latin typeface="Calibri"/>
                <a:cs typeface="Calibri"/>
              </a:rPr>
              <a:t>falling on</a:t>
            </a:r>
            <a:r>
              <a:rPr sz="2600" spc="1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two</a:t>
            </a:r>
            <a:r>
              <a:rPr sz="2600" spc="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straight	</a:t>
            </a:r>
            <a:r>
              <a:rPr sz="2600" dirty="0">
                <a:latin typeface="Calibri"/>
                <a:cs typeface="Calibri"/>
              </a:rPr>
              <a:t>lines  </a:t>
            </a:r>
            <a:r>
              <a:rPr sz="2600" spc="-20" dirty="0">
                <a:latin typeface="Calibri"/>
                <a:cs typeface="Calibri"/>
              </a:rPr>
              <a:t>makes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interior </a:t>
            </a:r>
            <a:r>
              <a:rPr sz="2600" dirty="0">
                <a:latin typeface="Calibri"/>
                <a:cs typeface="Calibri"/>
              </a:rPr>
              <a:t>angles </a:t>
            </a:r>
            <a:r>
              <a:rPr sz="2600" spc="-5" dirty="0">
                <a:latin typeface="Calibri"/>
                <a:cs typeface="Calibri"/>
              </a:rPr>
              <a:t>on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same side of </a:t>
            </a:r>
            <a:r>
              <a:rPr sz="2600" dirty="0">
                <a:latin typeface="Calibri"/>
                <a:cs typeface="Calibri"/>
              </a:rPr>
              <a:t>it </a:t>
            </a:r>
            <a:r>
              <a:rPr sz="2600" spc="-25" dirty="0">
                <a:latin typeface="Calibri"/>
                <a:cs typeface="Calibri"/>
              </a:rPr>
              <a:t>taken  </a:t>
            </a:r>
            <a:r>
              <a:rPr sz="2600" spc="-10" dirty="0">
                <a:latin typeface="Calibri"/>
                <a:cs typeface="Calibri"/>
              </a:rPr>
              <a:t>together </a:t>
            </a:r>
            <a:r>
              <a:rPr sz="2600" dirty="0">
                <a:latin typeface="Calibri"/>
                <a:cs typeface="Calibri"/>
              </a:rPr>
              <a:t>less than </a:t>
            </a:r>
            <a:r>
              <a:rPr sz="2600" spc="-10" dirty="0">
                <a:latin typeface="Calibri"/>
                <a:cs typeface="Calibri"/>
              </a:rPr>
              <a:t>two </a:t>
            </a:r>
            <a:r>
              <a:rPr sz="2600" spc="-5" dirty="0">
                <a:latin typeface="Calibri"/>
                <a:cs typeface="Calibri"/>
              </a:rPr>
              <a:t>right </a:t>
            </a:r>
            <a:r>
              <a:rPr sz="2600" dirty="0">
                <a:latin typeface="Calibri"/>
                <a:cs typeface="Calibri"/>
              </a:rPr>
              <a:t>angles, then the </a:t>
            </a:r>
            <a:r>
              <a:rPr sz="2600" spc="-10" dirty="0">
                <a:latin typeface="Calibri"/>
                <a:cs typeface="Calibri"/>
              </a:rPr>
              <a:t>two straight  </a:t>
            </a:r>
            <a:r>
              <a:rPr sz="2600" dirty="0">
                <a:latin typeface="Calibri"/>
                <a:cs typeface="Calibri"/>
              </a:rPr>
              <a:t>lines, if </a:t>
            </a:r>
            <a:r>
              <a:rPr sz="2600" spc="-10" dirty="0">
                <a:latin typeface="Calibri"/>
                <a:cs typeface="Calibri"/>
              </a:rPr>
              <a:t>produced </a:t>
            </a:r>
            <a:r>
              <a:rPr sz="2600" spc="-20" dirty="0">
                <a:latin typeface="Calibri"/>
                <a:cs typeface="Calibri"/>
              </a:rPr>
              <a:t>indefinitely, </a:t>
            </a:r>
            <a:r>
              <a:rPr sz="2600" spc="-5" dirty="0">
                <a:latin typeface="Calibri"/>
                <a:cs typeface="Calibri"/>
              </a:rPr>
              <a:t>meet </a:t>
            </a:r>
            <a:r>
              <a:rPr sz="2600" dirty="0">
                <a:latin typeface="Calibri"/>
                <a:cs typeface="Calibri"/>
              </a:rPr>
              <a:t>on </a:t>
            </a:r>
            <a:r>
              <a:rPr sz="2600" spc="-5" dirty="0">
                <a:latin typeface="Calibri"/>
                <a:cs typeface="Calibri"/>
              </a:rPr>
              <a:t>that side </a:t>
            </a:r>
            <a:r>
              <a:rPr sz="2600" dirty="0">
                <a:latin typeface="Calibri"/>
                <a:cs typeface="Calibri"/>
              </a:rPr>
              <a:t>on </a:t>
            </a:r>
            <a:r>
              <a:rPr sz="2600" spc="-5" dirty="0">
                <a:latin typeface="Calibri"/>
                <a:cs typeface="Calibri"/>
              </a:rPr>
              <a:t>which 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sum of </a:t>
            </a:r>
            <a:r>
              <a:rPr sz="2600" dirty="0">
                <a:latin typeface="Calibri"/>
                <a:cs typeface="Calibri"/>
              </a:rPr>
              <a:t>angles is less than </a:t>
            </a:r>
            <a:r>
              <a:rPr sz="2600" spc="-10" dirty="0">
                <a:latin typeface="Calibri"/>
                <a:cs typeface="Calibri"/>
              </a:rPr>
              <a:t>two </a:t>
            </a:r>
            <a:r>
              <a:rPr sz="2600" spc="-5" dirty="0">
                <a:latin typeface="Calibri"/>
                <a:cs typeface="Calibri"/>
              </a:rPr>
              <a:t>right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angles.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852927" y="4853940"/>
            <a:ext cx="2080895" cy="1152525"/>
            <a:chOff x="2852927" y="4853940"/>
            <a:chExt cx="2080895" cy="1152525"/>
          </a:xfrm>
        </p:grpSpPr>
        <p:sp>
          <p:nvSpPr>
            <p:cNvPr id="10" name="object 10"/>
            <p:cNvSpPr/>
            <p:nvPr/>
          </p:nvSpPr>
          <p:spPr>
            <a:xfrm>
              <a:off x="2857499" y="4858512"/>
              <a:ext cx="2072005" cy="928369"/>
            </a:xfrm>
            <a:custGeom>
              <a:avLst/>
              <a:gdLst/>
              <a:ahLst/>
              <a:cxnLst/>
              <a:rect l="l" t="t" r="r" b="b"/>
              <a:pathLst>
                <a:path w="2072004" h="928370">
                  <a:moveTo>
                    <a:pt x="71627" y="428625"/>
                  </a:moveTo>
                  <a:lnTo>
                    <a:pt x="1643252" y="0"/>
                  </a:lnTo>
                </a:path>
                <a:path w="2072004" h="928370">
                  <a:moveTo>
                    <a:pt x="0" y="856488"/>
                  </a:moveTo>
                  <a:lnTo>
                    <a:pt x="2071751" y="927925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57372" y="4858512"/>
              <a:ext cx="643255" cy="1143635"/>
            </a:xfrm>
            <a:custGeom>
              <a:avLst/>
              <a:gdLst/>
              <a:ahLst/>
              <a:cxnLst/>
              <a:rect l="l" t="t" r="r" b="b"/>
              <a:pathLst>
                <a:path w="643254" h="1143635">
                  <a:moveTo>
                    <a:pt x="0" y="0"/>
                  </a:moveTo>
                  <a:lnTo>
                    <a:pt x="643001" y="1143012"/>
                  </a:lnTo>
                </a:path>
              </a:pathLst>
            </a:custGeom>
            <a:ln w="9144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65549" y="5583936"/>
              <a:ext cx="98730" cy="19659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68040" y="5167757"/>
              <a:ext cx="245745" cy="160020"/>
            </a:xfrm>
            <a:custGeom>
              <a:avLst/>
              <a:gdLst/>
              <a:ahLst/>
              <a:cxnLst/>
              <a:rect l="l" t="t" r="r" b="b"/>
              <a:pathLst>
                <a:path w="245745" h="160020">
                  <a:moveTo>
                    <a:pt x="0" y="28956"/>
                  </a:moveTo>
                  <a:lnTo>
                    <a:pt x="10463" y="19948"/>
                  </a:lnTo>
                  <a:lnTo>
                    <a:pt x="20653" y="9763"/>
                  </a:lnTo>
                  <a:lnTo>
                    <a:pt x="31343" y="1934"/>
                  </a:lnTo>
                  <a:lnTo>
                    <a:pt x="70552" y="14944"/>
                  </a:lnTo>
                  <a:lnTo>
                    <a:pt x="94992" y="74312"/>
                  </a:lnTo>
                  <a:lnTo>
                    <a:pt x="103102" y="113619"/>
                  </a:lnTo>
                  <a:lnTo>
                    <a:pt x="104600" y="126444"/>
                  </a:lnTo>
                  <a:lnTo>
                    <a:pt x="107932" y="137673"/>
                  </a:lnTo>
                  <a:lnTo>
                    <a:pt x="144012" y="153671"/>
                  </a:lnTo>
                  <a:lnTo>
                    <a:pt x="211865" y="159375"/>
                  </a:lnTo>
                  <a:lnTo>
                    <a:pt x="245363" y="159512"/>
                  </a:lnTo>
                </a:path>
              </a:pathLst>
            </a:custGeom>
            <a:ln w="9143">
              <a:solidFill>
                <a:srgbClr val="0550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828" y="0"/>
            <a:ext cx="9145905" cy="6858000"/>
            <a:chOff x="-828" y="0"/>
            <a:chExt cx="914590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23"/>
              <a:ext cx="9143999" cy="1028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01357" y="0"/>
              <a:ext cx="4742641" cy="599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088207" cy="102057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-828" y="52323"/>
              <a:ext cx="9145590" cy="90182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465137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b="0" spc="-45" dirty="0">
                <a:latin typeface="Calibri"/>
                <a:cs typeface="Calibri"/>
              </a:rPr>
              <a:t>Euclid’s</a:t>
            </a:r>
            <a:r>
              <a:rPr sz="5000" b="0" spc="-95" dirty="0">
                <a:latin typeface="Calibri"/>
                <a:cs typeface="Calibri"/>
              </a:rPr>
              <a:t> </a:t>
            </a:r>
            <a:r>
              <a:rPr sz="5000" b="0" spc="-10" dirty="0">
                <a:latin typeface="Calibri"/>
                <a:cs typeface="Calibri"/>
              </a:rPr>
              <a:t>Theorems</a:t>
            </a:r>
            <a:endParaRPr sz="5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869160"/>
            <a:ext cx="8000365" cy="272034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720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655" algn="l"/>
                <a:tab pos="1951355" algn="l"/>
              </a:tabLst>
            </a:pPr>
            <a:r>
              <a:rPr sz="2600" spc="-5" dirty="0">
                <a:latin typeface="Calibri"/>
                <a:cs typeface="Calibri"/>
              </a:rPr>
              <a:t>Theorems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-	</a:t>
            </a:r>
            <a:r>
              <a:rPr sz="2600" spc="-15" dirty="0">
                <a:latin typeface="Calibri"/>
                <a:cs typeface="Calibri"/>
              </a:rPr>
              <a:t>proved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statements,</a:t>
            </a:r>
            <a:endParaRPr sz="2600">
              <a:latin typeface="Calibri"/>
              <a:cs typeface="Calibri"/>
            </a:endParaRPr>
          </a:p>
          <a:p>
            <a:pPr marL="287020" marR="1150620" indent="-274955">
              <a:lnSpc>
                <a:spcPct val="100000"/>
              </a:lnSpc>
              <a:spcBef>
                <a:spcPts val="62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361315" algn="l"/>
                <a:tab pos="362585" algn="l"/>
              </a:tabLst>
            </a:pPr>
            <a:r>
              <a:rPr dirty="0"/>
              <a:t>	</a:t>
            </a:r>
            <a:r>
              <a:rPr sz="2600" b="1" dirty="0">
                <a:latin typeface="Calibri"/>
                <a:cs typeface="Calibri"/>
              </a:rPr>
              <a:t>465 </a:t>
            </a:r>
            <a:r>
              <a:rPr sz="2600" spc="-5" dirty="0">
                <a:latin typeface="Calibri"/>
                <a:cs typeface="Calibri"/>
              </a:rPr>
              <a:t>theorems </a:t>
            </a:r>
            <a:r>
              <a:rPr sz="2600" dirty="0">
                <a:latin typeface="Calibri"/>
                <a:cs typeface="Calibri"/>
              </a:rPr>
              <a:t>in a </a:t>
            </a:r>
            <a:r>
              <a:rPr sz="2600" spc="-5" dirty="0">
                <a:latin typeface="Calibri"/>
                <a:cs typeface="Calibri"/>
              </a:rPr>
              <a:t>logical </a:t>
            </a:r>
            <a:r>
              <a:rPr sz="2600" dirty="0">
                <a:latin typeface="Calibri"/>
                <a:cs typeface="Calibri"/>
              </a:rPr>
              <a:t>chain </a:t>
            </a:r>
            <a:r>
              <a:rPr sz="2600" spc="-5" dirty="0">
                <a:latin typeface="Calibri"/>
                <a:cs typeface="Calibri"/>
              </a:rPr>
              <a:t>using his </a:t>
            </a:r>
            <a:r>
              <a:rPr sz="2600" spc="-10" dirty="0">
                <a:latin typeface="Calibri"/>
                <a:cs typeface="Calibri"/>
              </a:rPr>
              <a:t>axioms,  postulates </a:t>
            </a:r>
            <a:r>
              <a:rPr sz="2600" dirty="0">
                <a:latin typeface="Calibri"/>
                <a:cs typeface="Calibri"/>
              </a:rPr>
              <a:t>&amp;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definitions.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AD0D9"/>
              </a:buClr>
              <a:buFont typeface="Wingdings 2"/>
              <a:buChar char=""/>
            </a:pPr>
            <a:endParaRPr sz="3550">
              <a:latin typeface="Calibri"/>
              <a:cs typeface="Calibri"/>
            </a:endParaRPr>
          </a:p>
          <a:p>
            <a:pPr marL="287020" marR="5080" indent="-274955">
              <a:lnSpc>
                <a:spcPct val="100000"/>
              </a:lnSpc>
              <a:buClr>
                <a:srgbClr val="0AD0D9"/>
              </a:buClr>
              <a:buSzPct val="94230"/>
              <a:buFont typeface="Wingdings 2"/>
              <a:buChar char=""/>
              <a:tabLst>
                <a:tab pos="287655" algn="l"/>
              </a:tabLst>
            </a:pPr>
            <a:r>
              <a:rPr sz="2600" spc="-10" dirty="0">
                <a:latin typeface="Calibri"/>
                <a:cs typeface="Calibri"/>
              </a:rPr>
              <a:t>Theorem </a:t>
            </a:r>
            <a:r>
              <a:rPr sz="2600" dirty="0">
                <a:latin typeface="Calibri"/>
                <a:cs typeface="Calibri"/>
              </a:rPr>
              <a:t>1: </a:t>
            </a:r>
            <a:r>
              <a:rPr sz="2600" spc="-45" dirty="0">
                <a:latin typeface="Calibri"/>
                <a:cs typeface="Calibri"/>
              </a:rPr>
              <a:t>Two </a:t>
            </a:r>
            <a:r>
              <a:rPr sz="2600" spc="-5" dirty="0">
                <a:latin typeface="Calibri"/>
                <a:cs typeface="Calibri"/>
              </a:rPr>
              <a:t>distinct </a:t>
            </a:r>
            <a:r>
              <a:rPr sz="2600" dirty="0">
                <a:latin typeface="Calibri"/>
                <a:cs typeface="Calibri"/>
              </a:rPr>
              <a:t>lines </a:t>
            </a:r>
            <a:r>
              <a:rPr sz="2600" spc="-5" dirty="0">
                <a:latin typeface="Calibri"/>
                <a:cs typeface="Calibri"/>
              </a:rPr>
              <a:t>cannot </a:t>
            </a:r>
            <a:r>
              <a:rPr sz="2600" spc="-20" dirty="0">
                <a:latin typeface="Calibri"/>
                <a:cs typeface="Calibri"/>
              </a:rPr>
              <a:t>have </a:t>
            </a:r>
            <a:r>
              <a:rPr sz="2600" spc="-10" dirty="0">
                <a:latin typeface="Calibri"/>
                <a:cs typeface="Calibri"/>
              </a:rPr>
              <a:t>more </a:t>
            </a:r>
            <a:r>
              <a:rPr sz="2600" dirty="0">
                <a:latin typeface="Calibri"/>
                <a:cs typeface="Calibri"/>
              </a:rPr>
              <a:t>than </a:t>
            </a:r>
            <a:r>
              <a:rPr sz="2600" spc="-10" dirty="0">
                <a:latin typeface="Calibri"/>
                <a:cs typeface="Calibri"/>
              </a:rPr>
              <a:t>one  point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common.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518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Anurag Vijay</vt:lpstr>
      <vt:lpstr>EUCLID’S GEOMETRY</vt:lpstr>
      <vt:lpstr>Euclid’s Definitions</vt:lpstr>
      <vt:lpstr>Euclid’s Axioms &amp; Postulates</vt:lpstr>
      <vt:lpstr>Euclid’s Axioms</vt:lpstr>
      <vt:lpstr>Slide 6</vt:lpstr>
      <vt:lpstr>Euclid’s Five Postulates</vt:lpstr>
      <vt:lpstr>Slide 8</vt:lpstr>
      <vt:lpstr>Euclid’s Theorems</vt:lpstr>
      <vt:lpstr>Equivalent version of Euclid’s fifth  postulate</vt:lpstr>
      <vt:lpstr>Conclusion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Anurag Vijay</dc:title>
  <cp:lastModifiedBy>NDA</cp:lastModifiedBy>
  <cp:revision>1</cp:revision>
  <dcterms:created xsi:type="dcterms:W3CDTF">2020-08-22T07:06:22Z</dcterms:created>
  <dcterms:modified xsi:type="dcterms:W3CDTF">2020-08-22T07:07:09Z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2020-08-22T00:00:00Z</vt:filetime>
  </property>
</Properties>
</file>